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73" r:id="rId4"/>
    <p:sldId id="372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97C0C-3588-4796-9D33-2931D0CE2534}" type="datetimeFigureOut">
              <a:rPr lang="pt-BR" smtClean="0"/>
              <a:t>12/03/2020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AD027-76F0-44C0-B633-74478C0D1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2022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97C0C-3588-4796-9D33-2931D0CE2534}" type="datetimeFigureOut">
              <a:rPr lang="pt-BR" smtClean="0"/>
              <a:t>12/03/2020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AD027-76F0-44C0-B633-74478C0D1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634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97C0C-3588-4796-9D33-2931D0CE2534}" type="datetimeFigureOut">
              <a:rPr lang="pt-BR" smtClean="0"/>
              <a:t>12/03/2020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AD027-76F0-44C0-B633-74478C0D1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0266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97C0C-3588-4796-9D33-2931D0CE2534}" type="datetimeFigureOut">
              <a:rPr lang="pt-BR" smtClean="0"/>
              <a:t>12/03/2020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AD027-76F0-44C0-B633-74478C0D1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5125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97C0C-3588-4796-9D33-2931D0CE2534}" type="datetimeFigureOut">
              <a:rPr lang="pt-BR" smtClean="0"/>
              <a:t>12/03/2020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AD027-76F0-44C0-B633-74478C0D1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7873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97C0C-3588-4796-9D33-2931D0CE2534}" type="datetimeFigureOut">
              <a:rPr lang="pt-BR" smtClean="0"/>
              <a:t>12/03/2020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AD027-76F0-44C0-B633-74478C0D1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3490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97C0C-3588-4796-9D33-2931D0CE2534}" type="datetimeFigureOut">
              <a:rPr lang="pt-BR" smtClean="0"/>
              <a:t>12/03/2020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AD027-76F0-44C0-B633-74478C0D1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9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97C0C-3588-4796-9D33-2931D0CE2534}" type="datetimeFigureOut">
              <a:rPr lang="pt-BR" smtClean="0"/>
              <a:t>12/03/2020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AD027-76F0-44C0-B633-74478C0D1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7385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97C0C-3588-4796-9D33-2931D0CE2534}" type="datetimeFigureOut">
              <a:rPr lang="pt-BR" smtClean="0"/>
              <a:t>12/03/2020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AD027-76F0-44C0-B633-74478C0D1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8777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97C0C-3588-4796-9D33-2931D0CE2534}" type="datetimeFigureOut">
              <a:rPr lang="pt-BR" smtClean="0"/>
              <a:t>12/03/2020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AD027-76F0-44C0-B633-74478C0D1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1601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97C0C-3588-4796-9D33-2931D0CE2534}" type="datetimeFigureOut">
              <a:rPr lang="pt-BR" smtClean="0"/>
              <a:t>12/03/2020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AD027-76F0-44C0-B633-74478C0D1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7611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97C0C-3588-4796-9D33-2931D0CE2534}" type="datetimeFigureOut">
              <a:rPr lang="pt-BR" smtClean="0"/>
              <a:t>12/03/2020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AD027-76F0-44C0-B633-74478C0D1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009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EXERCÍCIOS DA LISTA</a:t>
            </a:r>
            <a:br>
              <a:rPr lang="pt-BR" dirty="0" smtClean="0"/>
            </a:br>
            <a:r>
              <a:rPr lang="pt-BR" dirty="0" smtClean="0"/>
              <a:t>“OS ESPELHOS PLANOS”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APOSTILA 1</a:t>
            </a:r>
          </a:p>
          <a:p>
            <a:r>
              <a:rPr lang="pt-BR" dirty="0" smtClean="0"/>
              <a:t>PÁGINA 223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654169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"/>
            <a:ext cx="10515600" cy="696036"/>
          </a:xfrm>
        </p:spPr>
        <p:txBody>
          <a:bodyPr/>
          <a:lstStyle/>
          <a:p>
            <a:r>
              <a:rPr lang="pt-BR" dirty="0"/>
              <a:t>pp </a:t>
            </a:r>
            <a:r>
              <a:rPr lang="pt-BR" dirty="0" smtClean="0"/>
              <a:t>232     #50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696038"/>
            <a:ext cx="7560860" cy="503190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Três objetos 1, 2 e 3 são dispostos à frente dos </a:t>
            </a:r>
            <a:r>
              <a:rPr lang="pt-BR" dirty="0" smtClean="0"/>
              <a:t>espelhos planos </a:t>
            </a:r>
            <a:r>
              <a:rPr lang="pt-BR" dirty="0"/>
              <a:t>E</a:t>
            </a:r>
            <a:r>
              <a:rPr lang="pt-BR" baseline="-25000" dirty="0"/>
              <a:t>1</a:t>
            </a:r>
            <a:r>
              <a:rPr lang="pt-BR" dirty="0"/>
              <a:t> e E</a:t>
            </a:r>
            <a:r>
              <a:rPr lang="pt-BR" baseline="-25000" dirty="0"/>
              <a:t>2</a:t>
            </a:r>
            <a:r>
              <a:rPr lang="pt-BR" dirty="0"/>
              <a:t>, conforme mostra a figura. Um observador (O), </a:t>
            </a:r>
            <a:r>
              <a:rPr lang="pt-BR" dirty="0" smtClean="0"/>
              <a:t>olhando os </a:t>
            </a:r>
            <a:r>
              <a:rPr lang="pt-BR" dirty="0"/>
              <a:t>espelhos através da fenda (F), tem seu campo visual </a:t>
            </a:r>
            <a:r>
              <a:rPr lang="pt-BR" dirty="0" smtClean="0"/>
              <a:t>delimitado pelas </a:t>
            </a:r>
            <a:r>
              <a:rPr lang="pt-BR" dirty="0"/>
              <a:t>linhas tracejadas. É correto afirmar que este observador verá:</a:t>
            </a:r>
          </a:p>
          <a:p>
            <a:pPr marL="0" indent="0">
              <a:buNone/>
            </a:pPr>
            <a:r>
              <a:rPr lang="pt-BR" dirty="0"/>
              <a:t>a) apenas a imagem do objeto 1</a:t>
            </a:r>
          </a:p>
          <a:p>
            <a:pPr marL="0" indent="0">
              <a:buNone/>
            </a:pPr>
            <a:r>
              <a:rPr lang="pt-BR" dirty="0"/>
              <a:t>b) apenas a imagem do objeto 2</a:t>
            </a:r>
          </a:p>
          <a:p>
            <a:pPr marL="0" indent="0">
              <a:buNone/>
            </a:pPr>
            <a:r>
              <a:rPr lang="pt-BR" dirty="0"/>
              <a:t>c) apenas a imagem do objeto 3</a:t>
            </a:r>
          </a:p>
          <a:p>
            <a:pPr marL="0" indent="0">
              <a:buNone/>
            </a:pPr>
            <a:r>
              <a:rPr lang="pt-BR" dirty="0"/>
              <a:t>d) as imagens dos objetos 1 e 2</a:t>
            </a:r>
          </a:p>
          <a:p>
            <a:pPr marL="0" indent="0">
              <a:buNone/>
            </a:pPr>
            <a:r>
              <a:rPr lang="pt-BR" dirty="0"/>
              <a:t>e) as imagens dos objetos 2 e </a:t>
            </a:r>
            <a:r>
              <a:rPr lang="pt-BR" dirty="0" smtClean="0"/>
              <a:t>3</a:t>
            </a:r>
            <a:endParaRPr lang="pt-BR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51331" y="2594638"/>
            <a:ext cx="6424504" cy="4315118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21043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9633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-4.07407E-6 L -0.33984 -0.2425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992" y="-121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210439" cy="6858000"/>
          </a:xfrm>
          <a:prstGeom prst="rect">
            <a:avLst/>
          </a:prstGeom>
        </p:spPr>
      </p:pic>
      <p:sp>
        <p:nvSpPr>
          <p:cNvPr id="6" name="Elipse 5"/>
          <p:cNvSpPr/>
          <p:nvPr/>
        </p:nvSpPr>
        <p:spPr>
          <a:xfrm>
            <a:off x="4865299" y="3390182"/>
            <a:ext cx="241540" cy="241540"/>
          </a:xfrm>
          <a:prstGeom prst="ellipse">
            <a:avLst/>
          </a:prstGeom>
          <a:solidFill>
            <a:srgbClr val="FF000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Elipse 9"/>
          <p:cNvSpPr/>
          <p:nvPr/>
        </p:nvSpPr>
        <p:spPr>
          <a:xfrm>
            <a:off x="4865299" y="2536167"/>
            <a:ext cx="241540" cy="241540"/>
          </a:xfrm>
          <a:prstGeom prst="ellipse">
            <a:avLst/>
          </a:prstGeom>
          <a:solidFill>
            <a:srgbClr val="FF000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6564702" y="3390182"/>
            <a:ext cx="232913" cy="241540"/>
          </a:xfrm>
          <a:prstGeom prst="rect">
            <a:avLst/>
          </a:prstGeom>
          <a:solidFill>
            <a:srgbClr val="FF000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6564702" y="2536167"/>
            <a:ext cx="232913" cy="241540"/>
          </a:xfrm>
          <a:prstGeom prst="rect">
            <a:avLst/>
          </a:prstGeom>
          <a:solidFill>
            <a:srgbClr val="FF000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Triângulo isósceles 11"/>
          <p:cNvSpPr/>
          <p:nvPr/>
        </p:nvSpPr>
        <p:spPr>
          <a:xfrm>
            <a:off x="5210355" y="5072331"/>
            <a:ext cx="414068" cy="258795"/>
          </a:xfrm>
          <a:prstGeom prst="triangle">
            <a:avLst/>
          </a:prstGeom>
          <a:solidFill>
            <a:srgbClr val="FF000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Triângulo isósceles 12"/>
          <p:cNvSpPr/>
          <p:nvPr/>
        </p:nvSpPr>
        <p:spPr>
          <a:xfrm flipV="1">
            <a:off x="5210355" y="793629"/>
            <a:ext cx="414068" cy="258795"/>
          </a:xfrm>
          <a:prstGeom prst="triangle">
            <a:avLst/>
          </a:prstGeom>
          <a:solidFill>
            <a:srgbClr val="FF000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Elipse 13"/>
          <p:cNvSpPr/>
          <p:nvPr/>
        </p:nvSpPr>
        <p:spPr>
          <a:xfrm>
            <a:off x="4015598" y="2536167"/>
            <a:ext cx="241540" cy="241540"/>
          </a:xfrm>
          <a:prstGeom prst="ellipse">
            <a:avLst/>
          </a:prstGeom>
          <a:solidFill>
            <a:srgbClr val="FF000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 14"/>
          <p:cNvSpPr/>
          <p:nvPr/>
        </p:nvSpPr>
        <p:spPr>
          <a:xfrm>
            <a:off x="2311883" y="2536167"/>
            <a:ext cx="232913" cy="241540"/>
          </a:xfrm>
          <a:prstGeom prst="rect">
            <a:avLst/>
          </a:prstGeom>
          <a:solidFill>
            <a:srgbClr val="FF000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Triângulo isósceles 18"/>
          <p:cNvSpPr/>
          <p:nvPr/>
        </p:nvSpPr>
        <p:spPr>
          <a:xfrm flipV="1">
            <a:off x="3510951" y="793629"/>
            <a:ext cx="414068" cy="258795"/>
          </a:xfrm>
          <a:prstGeom prst="triangle">
            <a:avLst/>
          </a:prstGeom>
          <a:solidFill>
            <a:srgbClr val="FF000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Triângulo isósceles 19"/>
          <p:cNvSpPr/>
          <p:nvPr/>
        </p:nvSpPr>
        <p:spPr>
          <a:xfrm>
            <a:off x="3493699" y="5072331"/>
            <a:ext cx="414068" cy="258795"/>
          </a:xfrm>
          <a:prstGeom prst="triangle">
            <a:avLst/>
          </a:prstGeom>
          <a:solidFill>
            <a:srgbClr val="FF000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Elipse 20"/>
          <p:cNvSpPr/>
          <p:nvPr/>
        </p:nvSpPr>
        <p:spPr>
          <a:xfrm>
            <a:off x="4024225" y="3390182"/>
            <a:ext cx="241540" cy="241540"/>
          </a:xfrm>
          <a:prstGeom prst="ellipse">
            <a:avLst/>
          </a:prstGeom>
          <a:solidFill>
            <a:srgbClr val="FF000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Retângulo 21"/>
          <p:cNvSpPr/>
          <p:nvPr/>
        </p:nvSpPr>
        <p:spPr>
          <a:xfrm>
            <a:off x="2311883" y="3390182"/>
            <a:ext cx="232913" cy="241540"/>
          </a:xfrm>
          <a:prstGeom prst="rect">
            <a:avLst/>
          </a:prstGeom>
          <a:solidFill>
            <a:srgbClr val="FF000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4" name="Conector reto 23"/>
          <p:cNvCxnSpPr/>
          <p:nvPr/>
        </p:nvCxnSpPr>
        <p:spPr>
          <a:xfrm flipH="1">
            <a:off x="2018583" y="3062377"/>
            <a:ext cx="2518913" cy="0"/>
          </a:xfrm>
          <a:prstGeom prst="line">
            <a:avLst/>
          </a:prstGeom>
          <a:ln w="5715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to 24"/>
          <p:cNvCxnSpPr/>
          <p:nvPr/>
        </p:nvCxnSpPr>
        <p:spPr>
          <a:xfrm rot="5400000" flipH="1">
            <a:off x="3283797" y="1702279"/>
            <a:ext cx="2518913" cy="0"/>
          </a:xfrm>
          <a:prstGeom prst="line">
            <a:avLst/>
          </a:prstGeom>
          <a:ln w="5715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Elipse 25"/>
          <p:cNvSpPr/>
          <p:nvPr/>
        </p:nvSpPr>
        <p:spPr>
          <a:xfrm>
            <a:off x="4614730" y="2283900"/>
            <a:ext cx="746074" cy="746074"/>
          </a:xfrm>
          <a:prstGeom prst="ellipse">
            <a:avLst/>
          </a:prstGeom>
          <a:noFill/>
          <a:ln w="762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Elipse 26"/>
          <p:cNvSpPr/>
          <p:nvPr/>
        </p:nvSpPr>
        <p:spPr>
          <a:xfrm>
            <a:off x="3346998" y="549989"/>
            <a:ext cx="746074" cy="746074"/>
          </a:xfrm>
          <a:prstGeom prst="ellipse">
            <a:avLst/>
          </a:prstGeom>
          <a:noFill/>
          <a:ln w="762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Elipse 27"/>
          <p:cNvSpPr/>
          <p:nvPr/>
        </p:nvSpPr>
        <p:spPr>
          <a:xfrm>
            <a:off x="4671315" y="3235847"/>
            <a:ext cx="746074" cy="746074"/>
          </a:xfrm>
          <a:prstGeom prst="ellipse">
            <a:avLst/>
          </a:prstGeom>
          <a:noFill/>
          <a:ln w="762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Elipse 28"/>
          <p:cNvSpPr/>
          <p:nvPr/>
        </p:nvSpPr>
        <p:spPr>
          <a:xfrm>
            <a:off x="5105219" y="4765709"/>
            <a:ext cx="746074" cy="746074"/>
          </a:xfrm>
          <a:prstGeom prst="ellipse">
            <a:avLst/>
          </a:prstGeom>
          <a:noFill/>
          <a:ln w="762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9121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78" dur="3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1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81" dur="3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3000"/>
                            </p:stCondLst>
                            <p:childTnLst>
                              <p:par>
                                <p:cTn id="83" presetID="21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5" dur="3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9000"/>
                            </p:stCondLst>
                            <p:childTnLst>
                              <p:par>
                                <p:cTn id="87" presetID="21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9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8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9" grpId="0" animBg="1"/>
      <p:bldP spid="20" grpId="0" animBg="1"/>
      <p:bldP spid="21" grpId="0" animBg="1"/>
      <p:bldP spid="22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95358" y="2422710"/>
            <a:ext cx="6680477" cy="4487046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-320922" y="4688595"/>
            <a:ext cx="5145099" cy="446311"/>
          </a:xfrm>
          <a:prstGeom prst="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"/>
            <a:ext cx="10515600" cy="696036"/>
          </a:xfrm>
        </p:spPr>
        <p:txBody>
          <a:bodyPr/>
          <a:lstStyle/>
          <a:p>
            <a:r>
              <a:rPr lang="pt-BR" dirty="0"/>
              <a:t>pp </a:t>
            </a:r>
            <a:r>
              <a:rPr lang="pt-BR" dirty="0" smtClean="0"/>
              <a:t>232     #50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696038"/>
            <a:ext cx="7560860" cy="503190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Três objetos 1, 2 e 3 são dispostos à frente dos </a:t>
            </a:r>
            <a:r>
              <a:rPr lang="pt-BR" dirty="0" smtClean="0"/>
              <a:t>espelhos planos </a:t>
            </a:r>
            <a:r>
              <a:rPr lang="pt-BR" dirty="0"/>
              <a:t>E</a:t>
            </a:r>
            <a:r>
              <a:rPr lang="pt-BR" baseline="-25000" dirty="0"/>
              <a:t>1</a:t>
            </a:r>
            <a:r>
              <a:rPr lang="pt-BR" dirty="0"/>
              <a:t> e E</a:t>
            </a:r>
            <a:r>
              <a:rPr lang="pt-BR" baseline="-25000" dirty="0"/>
              <a:t>2</a:t>
            </a:r>
            <a:r>
              <a:rPr lang="pt-BR" dirty="0"/>
              <a:t>, conforme mostra a figura. Um observador (O), </a:t>
            </a:r>
            <a:r>
              <a:rPr lang="pt-BR" dirty="0" smtClean="0"/>
              <a:t>olhando os </a:t>
            </a:r>
            <a:r>
              <a:rPr lang="pt-BR" dirty="0"/>
              <a:t>espelhos através da fenda (F), tem seu campo visual </a:t>
            </a:r>
            <a:r>
              <a:rPr lang="pt-BR" dirty="0" smtClean="0"/>
              <a:t>delimitado pelas </a:t>
            </a:r>
            <a:r>
              <a:rPr lang="pt-BR" dirty="0"/>
              <a:t>linhas tracejadas. É correto afirmar que este observador verá:</a:t>
            </a:r>
          </a:p>
          <a:p>
            <a:pPr marL="0" indent="0">
              <a:buNone/>
            </a:pPr>
            <a:r>
              <a:rPr lang="pt-BR" dirty="0"/>
              <a:t>a) apenas a imagem do objeto 1</a:t>
            </a:r>
          </a:p>
          <a:p>
            <a:pPr marL="0" indent="0">
              <a:buNone/>
            </a:pPr>
            <a:r>
              <a:rPr lang="pt-BR" dirty="0"/>
              <a:t>b) apenas a imagem do objeto 2</a:t>
            </a:r>
          </a:p>
          <a:p>
            <a:pPr marL="0" indent="0">
              <a:buNone/>
            </a:pPr>
            <a:r>
              <a:rPr lang="pt-BR" dirty="0"/>
              <a:t>c) apenas a imagem do objeto 3</a:t>
            </a:r>
          </a:p>
          <a:p>
            <a:pPr marL="0" indent="0">
              <a:buNone/>
            </a:pPr>
            <a:r>
              <a:rPr lang="pt-BR" dirty="0"/>
              <a:t>d) as imagens dos objetos 1 e 2</a:t>
            </a:r>
          </a:p>
          <a:p>
            <a:pPr marL="0" indent="0">
              <a:buNone/>
            </a:pPr>
            <a:r>
              <a:rPr lang="pt-BR" dirty="0"/>
              <a:t>e) as imagens dos objetos 2 e </a:t>
            </a:r>
            <a:r>
              <a:rPr lang="pt-BR" dirty="0" smtClean="0"/>
              <a:t>3</a:t>
            </a:r>
            <a:endParaRPr lang="pt-BR" dirty="0"/>
          </a:p>
        </p:txBody>
      </p:sp>
      <p:sp>
        <p:nvSpPr>
          <p:cNvPr id="6" name="Elipse 5"/>
          <p:cNvSpPr/>
          <p:nvPr/>
        </p:nvSpPr>
        <p:spPr>
          <a:xfrm>
            <a:off x="-534838" y="4674947"/>
            <a:ext cx="6211019" cy="446311"/>
          </a:xfrm>
          <a:prstGeom prst="ellipse">
            <a:avLst/>
          </a:prstGeom>
          <a:noFill/>
          <a:ln w="762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8874038" y="4388832"/>
            <a:ext cx="746074" cy="746074"/>
          </a:xfrm>
          <a:prstGeom prst="ellipse">
            <a:avLst/>
          </a:prstGeom>
          <a:noFill/>
          <a:ln w="762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Elipse 8"/>
          <p:cNvSpPr/>
          <p:nvPr/>
        </p:nvSpPr>
        <p:spPr>
          <a:xfrm>
            <a:off x="9155392" y="5417532"/>
            <a:ext cx="746074" cy="746074"/>
          </a:xfrm>
          <a:prstGeom prst="ellipse">
            <a:avLst/>
          </a:prstGeom>
          <a:noFill/>
          <a:ln w="762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67024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207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do Office</vt:lpstr>
      <vt:lpstr>EXERCÍCIOS DA LISTA “OS ESPELHOS PLANOS”</vt:lpstr>
      <vt:lpstr>pp 232     #50</vt:lpstr>
      <vt:lpstr>Apresentação do PowerPoint</vt:lpstr>
      <vt:lpstr>pp 232     #50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EXERCÍCIOS DA LISTA “OS GASES PERFEITOS’</dc:title>
  <dc:creator>DaniloLima</dc:creator>
  <cp:lastModifiedBy>DaniloLima</cp:lastModifiedBy>
  <cp:revision>28</cp:revision>
  <dcterms:created xsi:type="dcterms:W3CDTF">2019-01-30T21:13:27Z</dcterms:created>
  <dcterms:modified xsi:type="dcterms:W3CDTF">2020-03-13T01:08:44Z</dcterms:modified>
</cp:coreProperties>
</file>