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64" r:id="rId4"/>
    <p:sldId id="365" r:id="rId5"/>
    <p:sldId id="366" r:id="rId6"/>
    <p:sldId id="367" r:id="rId7"/>
    <p:sldId id="368" r:id="rId8"/>
    <p:sldId id="36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image" Target="../media/image1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02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4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26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1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.png"/></Relationships>
</file>

<file path=ppt/slides/_rels/slide10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5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5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5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5.pn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5.bin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6.bin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7.bin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.png"/></Relationships>
</file>

<file path=ppt/slides/_rels/slide9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23.bin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 DA LISTA</a:t>
            </a:r>
            <a:br>
              <a:rPr lang="pt-BR" dirty="0" smtClean="0"/>
            </a:br>
            <a:r>
              <a:rPr lang="pt-BR" dirty="0" smtClean="0"/>
              <a:t>“OS ESPELHOS PLANOS”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APOSTILA 1</a:t>
            </a:r>
          </a:p>
          <a:p>
            <a:r>
              <a:rPr lang="pt-BR" dirty="0" smtClean="0"/>
              <a:t>PÁGINA 223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5416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212035" y="3578087"/>
            <a:ext cx="5035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 explicativo em elipse 4"/>
          <p:cNvSpPr/>
          <p:nvPr/>
        </p:nvSpPr>
        <p:spPr>
          <a:xfrm>
            <a:off x="1417982" y="1424607"/>
            <a:ext cx="1828800" cy="1192696"/>
          </a:xfrm>
          <a:prstGeom prst="wedgeEllipseCallout">
            <a:avLst>
              <a:gd name="adj1" fmla="val -37500"/>
              <a:gd name="adj2" fmla="val 10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Vamos encontrar a imagem de AB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6161964"/>
            <a:ext cx="10515600" cy="696036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224     #07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55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8854" t="16600" r="38750" b="27625"/>
          <a:stretch/>
        </p:blipFill>
        <p:spPr>
          <a:xfrm>
            <a:off x="0" y="0"/>
            <a:ext cx="5346700" cy="4177887"/>
          </a:xfrm>
          <a:prstGeom prst="rect">
            <a:avLst/>
          </a:prstGeom>
        </p:spPr>
      </p:pic>
      <p:sp>
        <p:nvSpPr>
          <p:cNvPr id="3" name="Texto explicativo em elipse 2"/>
          <p:cNvSpPr/>
          <p:nvPr/>
        </p:nvSpPr>
        <p:spPr>
          <a:xfrm>
            <a:off x="6096001" y="3454400"/>
            <a:ext cx="4850295" cy="1320799"/>
          </a:xfrm>
          <a:prstGeom prst="wedgeEllipseCallout">
            <a:avLst>
              <a:gd name="adj1" fmla="val -47681"/>
              <a:gd name="adj2" fmla="val 97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Na letra A, deveria lembrar que a distância do objeto ao espelho é igual à distância entre espelho e imagem.</a:t>
            </a:r>
            <a:endParaRPr lang="pt-BR" dirty="0"/>
          </a:p>
        </p:txBody>
      </p:sp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723" y="513492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to 7"/>
          <p:cNvCxnSpPr/>
          <p:nvPr/>
        </p:nvCxnSpPr>
        <p:spPr>
          <a:xfrm>
            <a:off x="3708400" y="2692400"/>
            <a:ext cx="33147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6959600" y="262890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7086600" y="22942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P'</a:t>
            </a:r>
            <a:endParaRPr lang="pt-BR" b="1" dirty="0"/>
          </a:p>
        </p:txBody>
      </p:sp>
      <p:cxnSp>
        <p:nvCxnSpPr>
          <p:cNvPr id="14" name="Conector de seta reta 13"/>
          <p:cNvCxnSpPr/>
          <p:nvPr/>
        </p:nvCxnSpPr>
        <p:spPr>
          <a:xfrm flipH="1">
            <a:off x="3708400" y="2088943"/>
            <a:ext cx="3251200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5004422" y="1627278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6 m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Conector de seta reta 15"/>
          <p:cNvCxnSpPr/>
          <p:nvPr/>
        </p:nvCxnSpPr>
        <p:spPr>
          <a:xfrm flipH="1">
            <a:off x="381000" y="3234175"/>
            <a:ext cx="6636373" cy="61682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4017930" y="3308142"/>
            <a:ext cx="1033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12 m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97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8854" t="16600" r="38750" b="27625"/>
          <a:stretch/>
        </p:blipFill>
        <p:spPr>
          <a:xfrm>
            <a:off x="0" y="0"/>
            <a:ext cx="5346700" cy="4177887"/>
          </a:xfrm>
          <a:prstGeom prst="rect">
            <a:avLst/>
          </a:prstGeom>
        </p:spPr>
      </p:pic>
      <p:sp>
        <p:nvSpPr>
          <p:cNvPr id="3" name="Texto explicativo em elipse 2"/>
          <p:cNvSpPr/>
          <p:nvPr/>
        </p:nvSpPr>
        <p:spPr>
          <a:xfrm>
            <a:off x="7086600" y="4305300"/>
            <a:ext cx="3859696" cy="469899"/>
          </a:xfrm>
          <a:prstGeom prst="wedgeEllipseCallout">
            <a:avLst>
              <a:gd name="adj1" fmla="val -73017"/>
              <a:gd name="adj2" fmla="val 167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Assim a resposta é 12 m... </a:t>
            </a:r>
            <a:endParaRPr lang="pt-BR" dirty="0"/>
          </a:p>
        </p:txBody>
      </p:sp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723" y="513492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to 7"/>
          <p:cNvCxnSpPr/>
          <p:nvPr/>
        </p:nvCxnSpPr>
        <p:spPr>
          <a:xfrm>
            <a:off x="3708400" y="2692400"/>
            <a:ext cx="33147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6959600" y="2628900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7086600" y="22942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P'</a:t>
            </a:r>
            <a:endParaRPr lang="pt-BR" b="1" dirty="0"/>
          </a:p>
        </p:txBody>
      </p:sp>
      <p:cxnSp>
        <p:nvCxnSpPr>
          <p:cNvPr id="14" name="Conector de seta reta 13"/>
          <p:cNvCxnSpPr/>
          <p:nvPr/>
        </p:nvCxnSpPr>
        <p:spPr>
          <a:xfrm flipH="1">
            <a:off x="3708400" y="2088943"/>
            <a:ext cx="3251200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5004422" y="1627278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6 m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Conector de seta reta 15"/>
          <p:cNvCxnSpPr/>
          <p:nvPr/>
        </p:nvCxnSpPr>
        <p:spPr>
          <a:xfrm flipH="1">
            <a:off x="381000" y="3234175"/>
            <a:ext cx="6636373" cy="61682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4017930" y="3308142"/>
            <a:ext cx="1033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12 m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94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825380"/>
          </a:xfrm>
          <a:prstGeom prst="rect">
            <a:avLst/>
          </a:prstGeom>
        </p:spPr>
      </p:pic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723" y="513492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5971623" y="4330701"/>
            <a:ext cx="3707296" cy="635000"/>
          </a:xfrm>
          <a:prstGeom prst="wedgeEllipseCallout">
            <a:avLst>
              <a:gd name="adj1" fmla="val -42542"/>
              <a:gd name="adj2" fmla="val 99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Agora é mais difícil... Vamos rodar o espelho.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2494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9062" t="17264" r="39063" b="27958"/>
          <a:stretch/>
        </p:blipFill>
        <p:spPr>
          <a:xfrm>
            <a:off x="0" y="-774700"/>
            <a:ext cx="5410200" cy="4250873"/>
          </a:xfrm>
          <a:prstGeom prst="rect">
            <a:avLst/>
          </a:prstGeom>
        </p:spPr>
      </p:pic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723" y="513492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5971623" y="4330701"/>
            <a:ext cx="3707296" cy="635000"/>
          </a:xfrm>
          <a:prstGeom prst="wedgeEllipseCallout">
            <a:avLst>
              <a:gd name="adj1" fmla="val -42542"/>
              <a:gd name="adj2" fmla="val 99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Vamos desenha-lo na nova posição.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 flipH="1">
            <a:off x="889000" y="267200"/>
            <a:ext cx="5715000" cy="3378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25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9062" t="17264" r="39063" b="27958"/>
          <a:stretch/>
        </p:blipFill>
        <p:spPr>
          <a:xfrm>
            <a:off x="0" y="-774700"/>
            <a:ext cx="5410200" cy="4250873"/>
          </a:xfrm>
          <a:prstGeom prst="rect">
            <a:avLst/>
          </a:prstGeom>
        </p:spPr>
      </p:pic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709887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6299200" y="3476173"/>
            <a:ext cx="3707296" cy="977899"/>
          </a:xfrm>
          <a:prstGeom prst="wedgeEllipseCallout">
            <a:avLst>
              <a:gd name="adj1" fmla="val -42542"/>
              <a:gd name="adj2" fmla="val 99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imagem é obtida traçando uma linha perpendicular ao espelho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17500" y="195630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238250" y="342274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889000" y="267200"/>
            <a:ext cx="5715000" cy="3378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089150" y="481561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42928" y="494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P''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33520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9062" t="17264" r="39063" b="27958"/>
          <a:stretch/>
        </p:blipFill>
        <p:spPr>
          <a:xfrm>
            <a:off x="0" y="-774700"/>
            <a:ext cx="5410200" cy="4250873"/>
          </a:xfrm>
          <a:prstGeom prst="rect">
            <a:avLst/>
          </a:prstGeom>
        </p:spPr>
      </p:pic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96044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7175499" y="2726734"/>
            <a:ext cx="4709077" cy="977899"/>
          </a:xfrm>
          <a:prstGeom prst="wedgeEllipseCallout">
            <a:avLst>
              <a:gd name="adj1" fmla="val -42542"/>
              <a:gd name="adj2" fmla="val 99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Novamente a distância </a:t>
            </a:r>
            <a:r>
              <a:rPr lang="pt-BR" i="1" dirty="0" smtClean="0"/>
              <a:t>d </a:t>
            </a:r>
            <a:r>
              <a:rPr lang="pt-BR" dirty="0" smtClean="0"/>
              <a:t>entre imagem e espelho é igual à distância entre objeto e espelho.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17500" y="195630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238250" y="342274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889000" y="267200"/>
            <a:ext cx="5715000" cy="3378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089150" y="481561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42928" y="494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P''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1238" y="255270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212850" y="4016569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022516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9062" t="17264" r="39063" b="27958"/>
          <a:stretch/>
        </p:blipFill>
        <p:spPr>
          <a:xfrm>
            <a:off x="0" y="-774700"/>
            <a:ext cx="5410200" cy="4250873"/>
          </a:xfrm>
          <a:prstGeom prst="rect">
            <a:avLst/>
          </a:prstGeom>
        </p:spPr>
      </p:pic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248294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6705599" y="1249226"/>
            <a:ext cx="5509178" cy="977899"/>
          </a:xfrm>
          <a:prstGeom prst="wedgeEllipseCallout">
            <a:avLst>
              <a:gd name="adj1" fmla="val -42542"/>
              <a:gd name="adj2" fmla="val 99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Pela propriedade dos ângulos que são opostos por um vértice temos o valor do ângulo representado na figura.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17500" y="195630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238250" y="342274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889000" y="267200"/>
            <a:ext cx="5715000" cy="3378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089150" y="481561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42928" y="494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P''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1238" y="255270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212850" y="4016569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086456" y="2552700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60°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85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9062" t="17264" r="39063" b="27958"/>
          <a:stretch/>
        </p:blipFill>
        <p:spPr>
          <a:xfrm>
            <a:off x="0" y="-774700"/>
            <a:ext cx="5410200" cy="4250873"/>
          </a:xfrm>
          <a:prstGeom prst="rect">
            <a:avLst/>
          </a:prstGeom>
        </p:spPr>
      </p:pic>
      <p:sp>
        <p:nvSpPr>
          <p:cNvPr id="15" name="Pizza 14"/>
          <p:cNvSpPr/>
          <p:nvPr/>
        </p:nvSpPr>
        <p:spPr>
          <a:xfrm>
            <a:off x="3327135" y="1486900"/>
            <a:ext cx="913400" cy="913400"/>
          </a:xfrm>
          <a:prstGeom prst="pie">
            <a:avLst>
              <a:gd name="adj1" fmla="val 9086019"/>
              <a:gd name="adj2" fmla="val 106876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79" y="3124227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6806078" y="1890513"/>
            <a:ext cx="5509178" cy="977899"/>
          </a:xfrm>
          <a:prstGeom prst="wedgeEllipseCallout">
            <a:avLst>
              <a:gd name="adj1" fmla="val -42542"/>
              <a:gd name="adj2" fmla="val 99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Descobrimos portanto o valor de um ângulo interno ao triângulo retângulo em A.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17500" y="195630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238250" y="342274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889000" y="267200"/>
            <a:ext cx="5715000" cy="3378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089150" y="481561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42928" y="494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P''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1238" y="255270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212850" y="4016569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086456" y="2552700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60°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170147" y="3376039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923925" y="3503039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655156" y="1890513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30°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24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39062" t="17264" r="39063" b="27958"/>
          <a:stretch/>
        </p:blipFill>
        <p:spPr>
          <a:xfrm>
            <a:off x="0" y="-774700"/>
            <a:ext cx="5410200" cy="4250873"/>
          </a:xfrm>
          <a:prstGeom prst="rect">
            <a:avLst/>
          </a:prstGeom>
        </p:spPr>
      </p:pic>
      <p:sp>
        <p:nvSpPr>
          <p:cNvPr id="15" name="Pizza 14"/>
          <p:cNvSpPr/>
          <p:nvPr/>
        </p:nvSpPr>
        <p:spPr>
          <a:xfrm>
            <a:off x="3327135" y="1486900"/>
            <a:ext cx="913400" cy="913400"/>
          </a:xfrm>
          <a:prstGeom prst="pie">
            <a:avLst>
              <a:gd name="adj1" fmla="val 9086019"/>
              <a:gd name="adj2" fmla="val 106876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70" y="1890513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7148569" y="656799"/>
            <a:ext cx="3198882" cy="977899"/>
          </a:xfrm>
          <a:prstGeom prst="wedgeEllipseCallout">
            <a:avLst>
              <a:gd name="adj1" fmla="val -42542"/>
              <a:gd name="adj2" fmla="val 99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Usando portanto a função trigonométrica seno, temos: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17500" y="195630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238250" y="342274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889000" y="267200"/>
            <a:ext cx="5715000" cy="3378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089150" y="481561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42928" y="494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P''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1238" y="255270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212850" y="4016569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086456" y="2552700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60°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170147" y="3376039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923925" y="3503039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655156" y="1890513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30°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/>
          </p:nvPr>
        </p:nvGraphicFramePr>
        <p:xfrm>
          <a:off x="5927725" y="3075920"/>
          <a:ext cx="457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5" imgW="4572000" imgH="838080" progId="Equation.DSMT4">
                  <p:embed/>
                </p:oleObj>
              </mc:Choice>
              <mc:Fallback>
                <p:oleObj name="Equation" r:id="rId5" imgW="45720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27725" y="3075920"/>
                        <a:ext cx="4572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8740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39062" t="17264" r="39063" b="27958"/>
          <a:stretch/>
        </p:blipFill>
        <p:spPr>
          <a:xfrm>
            <a:off x="0" y="-774700"/>
            <a:ext cx="5410200" cy="4250873"/>
          </a:xfrm>
          <a:prstGeom prst="rect">
            <a:avLst/>
          </a:prstGeom>
        </p:spPr>
      </p:pic>
      <p:sp>
        <p:nvSpPr>
          <p:cNvPr id="15" name="Pizza 14"/>
          <p:cNvSpPr/>
          <p:nvPr/>
        </p:nvSpPr>
        <p:spPr>
          <a:xfrm>
            <a:off x="3327135" y="1486900"/>
            <a:ext cx="913400" cy="913400"/>
          </a:xfrm>
          <a:prstGeom prst="pie">
            <a:avLst>
              <a:gd name="adj1" fmla="val 9086019"/>
              <a:gd name="adj2" fmla="val 106876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35" y="540427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4710434" y="4170564"/>
            <a:ext cx="3198882" cy="977899"/>
          </a:xfrm>
          <a:prstGeom prst="wedgeEllipseCallout">
            <a:avLst>
              <a:gd name="adj1" fmla="val -42542"/>
              <a:gd name="adj2" fmla="val 99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Mas o que se pede é a distância entre objeto e imagem: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17500" y="195630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238250" y="3422740"/>
            <a:ext cx="952500" cy="1519873"/>
          </a:xfrm>
          <a:prstGeom prst="line">
            <a:avLst/>
          </a:prstGeom>
          <a:ln w="28575">
            <a:solidFill>
              <a:srgbClr val="70AD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889000" y="267200"/>
            <a:ext cx="5715000" cy="3378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089150" y="4815613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42928" y="494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P''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1238" y="255270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212850" y="4016569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/>
              <a:t>d</a:t>
            </a:r>
            <a:endParaRPr lang="pt-BR" i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086456" y="2552700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60°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170147" y="3376039"/>
            <a:ext cx="127000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923925" y="3503039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655156" y="1890513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30°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5927725" y="3075920"/>
          <a:ext cx="457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5" imgW="4572000" imgH="838080" progId="Equation.DSMT4">
                  <p:embed/>
                </p:oleObj>
              </mc:Choice>
              <mc:Fallback>
                <p:oleObj name="Equation" r:id="rId5" imgW="45720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27725" y="3075920"/>
                        <a:ext cx="4572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/>
          </p:nvPr>
        </p:nvGraphicFramePr>
        <p:xfrm>
          <a:off x="7355233" y="5626528"/>
          <a:ext cx="2705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7" imgW="2705040" imgH="495000" progId="Equation.DSMT4">
                  <p:embed/>
                </p:oleObj>
              </mc:Choice>
              <mc:Fallback>
                <p:oleObj name="Equation" r:id="rId7" imgW="27050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55233" y="5626528"/>
                        <a:ext cx="27051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329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212035" y="3578087"/>
            <a:ext cx="5035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 explicativo em elipse 4"/>
          <p:cNvSpPr/>
          <p:nvPr/>
        </p:nvSpPr>
        <p:spPr>
          <a:xfrm>
            <a:off x="1431235" y="1848677"/>
            <a:ext cx="1828800" cy="642732"/>
          </a:xfrm>
          <a:prstGeom prst="wedgeEllipseCallout">
            <a:avLst>
              <a:gd name="adj1" fmla="val 126993"/>
              <a:gd name="adj2" fmla="val 4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Aqui está o Objeto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9520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212035" y="3578087"/>
            <a:ext cx="5035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 explicativo em elipse 4"/>
          <p:cNvSpPr/>
          <p:nvPr/>
        </p:nvSpPr>
        <p:spPr>
          <a:xfrm>
            <a:off x="1431235" y="1848677"/>
            <a:ext cx="1828800" cy="642732"/>
          </a:xfrm>
          <a:prstGeom prst="wedgeEllipseCallout">
            <a:avLst>
              <a:gd name="adj1" fmla="val 142935"/>
              <a:gd name="adj2" fmla="val -234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 aqui está o espelho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818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212035" y="3578087"/>
            <a:ext cx="5035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 explicativo em elipse 4"/>
          <p:cNvSpPr/>
          <p:nvPr/>
        </p:nvSpPr>
        <p:spPr>
          <a:xfrm>
            <a:off x="212035" y="530086"/>
            <a:ext cx="2319131" cy="1258957"/>
          </a:xfrm>
          <a:prstGeom prst="wedgeEllipseCallout">
            <a:avLst>
              <a:gd name="adj1" fmla="val 141792"/>
              <a:gd name="adj2" fmla="val 63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 primeiro passo é prolongar o espelho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flipH="1">
            <a:off x="2729949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565914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036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212035" y="3578087"/>
            <a:ext cx="5035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 explicativo em elipse 4"/>
          <p:cNvSpPr/>
          <p:nvPr/>
        </p:nvSpPr>
        <p:spPr>
          <a:xfrm>
            <a:off x="212035" y="530086"/>
            <a:ext cx="2319131" cy="1258957"/>
          </a:xfrm>
          <a:prstGeom prst="wedgeEllipseCallout">
            <a:avLst>
              <a:gd name="adj1" fmla="val 142363"/>
              <a:gd name="adj2" fmla="val 96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Encontre a imagem de B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flipH="1">
            <a:off x="2729949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565914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620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212035" y="3578087"/>
            <a:ext cx="5035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 explicativo em elipse 4"/>
          <p:cNvSpPr/>
          <p:nvPr/>
        </p:nvSpPr>
        <p:spPr>
          <a:xfrm>
            <a:off x="212035" y="530086"/>
            <a:ext cx="3538330" cy="1258957"/>
          </a:xfrm>
          <a:prstGeom prst="wedgeEllipseCallout">
            <a:avLst>
              <a:gd name="adj1" fmla="val 75696"/>
              <a:gd name="adj2" fmla="val 881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Para isso conte quantos quadradinhos tem entre o prolongamento do espelho e o ponto B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flipH="1">
            <a:off x="2729949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565914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148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212035" y="3578087"/>
            <a:ext cx="5035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 explicativo em elipse 4"/>
          <p:cNvSpPr/>
          <p:nvPr/>
        </p:nvSpPr>
        <p:spPr>
          <a:xfrm>
            <a:off x="0" y="1540564"/>
            <a:ext cx="2133600" cy="480391"/>
          </a:xfrm>
          <a:prstGeom prst="wedgeEllipseCallout">
            <a:avLst>
              <a:gd name="adj1" fmla="val 167621"/>
              <a:gd name="adj2" fmla="val 104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um...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flipH="1">
            <a:off x="2729949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565914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4711700" y="2209800"/>
            <a:ext cx="165100" cy="187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542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212035" y="3578087"/>
            <a:ext cx="5035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 explicativo em elipse 4"/>
          <p:cNvSpPr/>
          <p:nvPr/>
        </p:nvSpPr>
        <p:spPr>
          <a:xfrm>
            <a:off x="7607300" y="410264"/>
            <a:ext cx="2133600" cy="856561"/>
          </a:xfrm>
          <a:prstGeom prst="wedgeEllipseCallout">
            <a:avLst>
              <a:gd name="adj1" fmla="val 86669"/>
              <a:gd name="adj2" fmla="val 162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Ta</a:t>
            </a:r>
            <a:r>
              <a:rPr lang="pt-BR" dirty="0" smtClean="0"/>
              <a:t> ruim né... </a:t>
            </a:r>
          </a:p>
          <a:p>
            <a:pPr algn="ctr"/>
            <a:r>
              <a:rPr lang="pt-BR" dirty="0" smtClean="0"/>
              <a:t>Vamos dar zoom.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flipH="1">
            <a:off x="2729949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565914" y="2020955"/>
            <a:ext cx="237213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4711700" y="2209800"/>
            <a:ext cx="165100" cy="187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775" y="2303462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100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862481" y="3657601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 em elipse 9"/>
          <p:cNvSpPr/>
          <p:nvPr/>
        </p:nvSpPr>
        <p:spPr>
          <a:xfrm>
            <a:off x="4087604" y="3896139"/>
            <a:ext cx="3545648" cy="836683"/>
          </a:xfrm>
          <a:prstGeom prst="wedgeEllipseCallout">
            <a:avLst>
              <a:gd name="adj1" fmla="val -106359"/>
              <a:gd name="adj2" fmla="val -51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Continuando a contar...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Um...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9881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862481" y="3657601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 em elipse 9"/>
          <p:cNvSpPr/>
          <p:nvPr/>
        </p:nvSpPr>
        <p:spPr>
          <a:xfrm>
            <a:off x="4087604" y="3896139"/>
            <a:ext cx="3545648" cy="836683"/>
          </a:xfrm>
          <a:prstGeom prst="wedgeEllipseCallout">
            <a:avLst>
              <a:gd name="adj1" fmla="val -106359"/>
              <a:gd name="adj2" fmla="val -51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Continuando a contar...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Um...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862481" y="3017285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o explicativo em elipse 8"/>
          <p:cNvSpPr/>
          <p:nvPr/>
        </p:nvSpPr>
        <p:spPr>
          <a:xfrm>
            <a:off x="4087604" y="3904973"/>
            <a:ext cx="3545648" cy="836683"/>
          </a:xfrm>
          <a:prstGeom prst="wedgeEllipseCallout">
            <a:avLst>
              <a:gd name="adj1" fmla="val -105611"/>
              <a:gd name="adj2" fmla="val -108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Dois...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837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96036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224     #13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61114"/>
            <a:ext cx="5922498" cy="57968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(FUVEST 2000) Um observador O olha-se em um espelho </a:t>
            </a:r>
            <a:r>
              <a:rPr lang="pt-BR" dirty="0" smtClean="0"/>
              <a:t>plano vertical</a:t>
            </a:r>
            <a:r>
              <a:rPr lang="pt-BR" dirty="0"/>
              <a:t>, pela abertura de uma porta, com 1 m de largura, paralela </a:t>
            </a:r>
            <a:r>
              <a:rPr lang="pt-BR" dirty="0" smtClean="0"/>
              <a:t>ao espelho</a:t>
            </a:r>
            <a:r>
              <a:rPr lang="pt-BR" dirty="0"/>
              <a:t>, conforme a figura e o esquema a seguir. Segurando uma </a:t>
            </a:r>
            <a:r>
              <a:rPr lang="pt-BR" dirty="0" smtClean="0"/>
              <a:t>régua longa</a:t>
            </a:r>
            <a:r>
              <a:rPr lang="pt-BR" dirty="0"/>
              <a:t>, ele a mantém na posição horizontal, e paralela ao espelho e </a:t>
            </a:r>
            <a:r>
              <a:rPr lang="pt-BR" dirty="0" smtClean="0"/>
              <a:t>na altura </a:t>
            </a:r>
            <a:r>
              <a:rPr lang="pt-BR" dirty="0"/>
              <a:t>dos ombros, para avaliar os limites da região que </a:t>
            </a:r>
            <a:r>
              <a:rPr lang="pt-BR" dirty="0" smtClean="0"/>
              <a:t>consegue enxergar </a:t>
            </a:r>
            <a:r>
              <a:rPr lang="pt-BR" dirty="0"/>
              <a:t>através do espelho (limite D, à sua direita, e limite E, à </a:t>
            </a:r>
            <a:r>
              <a:rPr lang="pt-BR" dirty="0" smtClean="0"/>
              <a:t>sua esquerda</a:t>
            </a:r>
            <a:r>
              <a:rPr lang="pt-BR" dirty="0"/>
              <a:t>).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161649" y="1061114"/>
            <a:ext cx="5922498" cy="5796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a) No esquema adiante trace os raios que, partindo dos limites D e </a:t>
            </a:r>
            <a:r>
              <a:rPr lang="pt-BR" dirty="0" err="1"/>
              <a:t>E</a:t>
            </a:r>
            <a:r>
              <a:rPr lang="pt-BR" dirty="0"/>
              <a:t> </a:t>
            </a:r>
            <a:r>
              <a:rPr lang="pt-BR" dirty="0" smtClean="0"/>
              <a:t>da região </a:t>
            </a:r>
            <a:r>
              <a:rPr lang="pt-BR" dirty="0"/>
              <a:t>visível da régua, atingem os olhos do observador O. Construa </a:t>
            </a:r>
            <a:r>
              <a:rPr lang="pt-BR" dirty="0" smtClean="0"/>
              <a:t>a solução</a:t>
            </a:r>
            <a:r>
              <a:rPr lang="pt-BR" dirty="0"/>
              <a:t>, utilizando linhas cheias para indicar esses raios e </a:t>
            </a:r>
            <a:r>
              <a:rPr lang="pt-BR" dirty="0" smtClean="0"/>
              <a:t>linhas tracejadas </a:t>
            </a:r>
            <a:r>
              <a:rPr lang="pt-BR" dirty="0"/>
              <a:t>para prolongamentos de raios ou outras linhas </a:t>
            </a:r>
            <a:r>
              <a:rPr lang="pt-BR" dirty="0" smtClean="0"/>
              <a:t>auxiliares. Indique</a:t>
            </a:r>
            <a:r>
              <a:rPr lang="pt-BR" dirty="0"/>
              <a:t>, com uma flecha, o sentido de percurso da luz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>b) Identifique D e </a:t>
            </a:r>
            <a:r>
              <a:rPr lang="pt-BR" dirty="0" err="1"/>
              <a:t>E</a:t>
            </a:r>
            <a:r>
              <a:rPr lang="pt-BR" dirty="0"/>
              <a:t> no </a:t>
            </a:r>
            <a:r>
              <a:rPr lang="pt-BR" dirty="0" smtClean="0"/>
              <a:t>esquema, estimando</a:t>
            </a:r>
            <a:r>
              <a:rPr lang="pt-BR" dirty="0"/>
              <a:t>, em metros, a distância </a:t>
            </a:r>
            <a:r>
              <a:rPr lang="pt-BR" dirty="0" smtClean="0"/>
              <a:t>L entre </a:t>
            </a:r>
            <a:r>
              <a:rPr lang="pt-BR" dirty="0"/>
              <a:t>esses dois pontos da régua.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5964702" y="-112542"/>
            <a:ext cx="0" cy="73356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675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862481" y="3657601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11218"/>
              <a:gd name="adj2" fmla="val 89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Continuando a contar...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Um...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862481" y="3017285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o explicativo em elipse 8"/>
          <p:cNvSpPr/>
          <p:nvPr/>
        </p:nvSpPr>
        <p:spPr>
          <a:xfrm>
            <a:off x="4445413" y="1581220"/>
            <a:ext cx="3545648" cy="836683"/>
          </a:xfrm>
          <a:prstGeom prst="wedgeEllipseCallout">
            <a:avLst>
              <a:gd name="adj1" fmla="val -114207"/>
              <a:gd name="adj2" fmla="val 13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Conte o mesmo tanto do outro lado...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862481" y="2408236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862481" y="1767920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48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862481" y="3657601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1683"/>
              <a:gd name="adj2" fmla="val 264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Aqui está o objeto.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862481" y="3017285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862481" y="2408236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862481" y="1767920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1626979" y="4061031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273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862481" y="3657601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1683"/>
              <a:gd name="adj2" fmla="val -30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Então aqui está a imagem.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862481" y="3017285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862481" y="2408236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862481" y="1767920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1626979" y="4061031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981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862481" y="3657601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1683"/>
              <a:gd name="adj2" fmla="val -30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Então aqui está a imagem.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862481" y="3017285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862481" y="2408236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862481" y="1767920"/>
            <a:ext cx="562665" cy="59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1626979" y="4061031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137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0188"/>
              <a:gd name="adj2" fmla="val 414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Faça o mesmo para A.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258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0936"/>
              <a:gd name="adj2" fmla="val 371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1...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4651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0936"/>
              <a:gd name="adj2" fmla="val 371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1...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9" name="Texto explicativo em elipse 8"/>
          <p:cNvSpPr/>
          <p:nvPr/>
        </p:nvSpPr>
        <p:spPr>
          <a:xfrm>
            <a:off x="4427951" y="1572386"/>
            <a:ext cx="3545648" cy="836683"/>
          </a:xfrm>
          <a:prstGeom prst="wedgeEllipseCallout">
            <a:avLst>
              <a:gd name="adj1" fmla="val -120562"/>
              <a:gd name="adj2" fmla="val 313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2...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1866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0936"/>
              <a:gd name="adj2" fmla="val 371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1...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9" name="Texto explicativo em elipse 8"/>
          <p:cNvSpPr/>
          <p:nvPr/>
        </p:nvSpPr>
        <p:spPr>
          <a:xfrm>
            <a:off x="4427951" y="1572386"/>
            <a:ext cx="3545648" cy="836683"/>
          </a:xfrm>
          <a:prstGeom prst="wedgeEllipseCallout">
            <a:avLst>
              <a:gd name="adj1" fmla="val -120562"/>
              <a:gd name="adj2" fmla="val 313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2...</a:t>
            </a:r>
            <a:endParaRPr lang="pt-BR" dirty="0"/>
          </a:p>
        </p:txBody>
      </p:sp>
      <p:sp>
        <p:nvSpPr>
          <p:cNvPr id="12" name="Texto explicativo em elipse 11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1310"/>
              <a:gd name="adj2" fmla="val 2308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3...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0936"/>
              <a:gd name="adj2" fmla="val 371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1...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9" name="Texto explicativo em elipse 8"/>
          <p:cNvSpPr/>
          <p:nvPr/>
        </p:nvSpPr>
        <p:spPr>
          <a:xfrm>
            <a:off x="4427951" y="1572386"/>
            <a:ext cx="3545648" cy="836683"/>
          </a:xfrm>
          <a:prstGeom prst="wedgeEllipseCallout">
            <a:avLst>
              <a:gd name="adj1" fmla="val -120562"/>
              <a:gd name="adj2" fmla="val 313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2...</a:t>
            </a:r>
            <a:endParaRPr lang="pt-BR" dirty="0"/>
          </a:p>
        </p:txBody>
      </p:sp>
      <p:sp>
        <p:nvSpPr>
          <p:cNvPr id="12" name="Texto explicativo em elipse 11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1310"/>
              <a:gd name="adj2" fmla="val 161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4 quadradinhos...</a:t>
            </a:r>
            <a:endParaRPr lang="pt-BR" dirty="0"/>
          </a:p>
        </p:txBody>
      </p:sp>
      <p:sp>
        <p:nvSpPr>
          <p:cNvPr id="13" name="Texto explicativo em elipse 12"/>
          <p:cNvSpPr/>
          <p:nvPr/>
        </p:nvSpPr>
        <p:spPr>
          <a:xfrm>
            <a:off x="4427951" y="1572386"/>
            <a:ext cx="3545648" cy="836683"/>
          </a:xfrm>
          <a:prstGeom prst="wedgeEllipseCallout">
            <a:avLst>
              <a:gd name="adj1" fmla="val -120936"/>
              <a:gd name="adj2" fmla="val 2371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4 quadradinhos...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1588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0936"/>
              <a:gd name="adj2" fmla="val -138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1...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9" name="Texto explicativo em elipse 8"/>
          <p:cNvSpPr/>
          <p:nvPr/>
        </p:nvSpPr>
        <p:spPr>
          <a:xfrm>
            <a:off x="4427951" y="1572386"/>
            <a:ext cx="3545648" cy="836683"/>
          </a:xfrm>
          <a:prstGeom prst="wedgeEllipseCallout">
            <a:avLst>
              <a:gd name="adj1" fmla="val -119814"/>
              <a:gd name="adj2" fmla="val -780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2...</a:t>
            </a:r>
            <a:endParaRPr lang="pt-BR" dirty="0"/>
          </a:p>
        </p:txBody>
      </p:sp>
      <p:sp>
        <p:nvSpPr>
          <p:cNvPr id="12" name="Texto explicativo em elipse 11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1684"/>
              <a:gd name="adj2" fmla="val 882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Então conte 4 quadradinhos para achar a imagem de A</a:t>
            </a:r>
            <a:endParaRPr lang="pt-BR" dirty="0"/>
          </a:p>
        </p:txBody>
      </p:sp>
      <p:sp>
        <p:nvSpPr>
          <p:cNvPr id="13" name="Texto explicativo em elipse 12"/>
          <p:cNvSpPr/>
          <p:nvPr/>
        </p:nvSpPr>
        <p:spPr>
          <a:xfrm>
            <a:off x="4436682" y="1572386"/>
            <a:ext cx="3545648" cy="836683"/>
          </a:xfrm>
          <a:prstGeom prst="wedgeEllipseCallout">
            <a:avLst>
              <a:gd name="adj1" fmla="val -120563"/>
              <a:gd name="adj2" fmla="val 18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Então conte 4 quadradinhos para achar a imagem de 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724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96036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224     #13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61114"/>
            <a:ext cx="5922498" cy="57968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(FUVEST 2000) Um observador O olha-se em um espelho </a:t>
            </a:r>
            <a:r>
              <a:rPr lang="pt-BR" dirty="0" smtClean="0"/>
              <a:t>plano vertical</a:t>
            </a:r>
            <a:r>
              <a:rPr lang="pt-BR" dirty="0"/>
              <a:t>, pela abertura de uma porta, com 1 m de largura, paralela </a:t>
            </a:r>
            <a:r>
              <a:rPr lang="pt-BR" dirty="0" smtClean="0"/>
              <a:t>ao espelho</a:t>
            </a:r>
            <a:r>
              <a:rPr lang="pt-BR" dirty="0"/>
              <a:t>, conforme a figura e o esquema a seguir. Segurando uma </a:t>
            </a:r>
            <a:r>
              <a:rPr lang="pt-BR" dirty="0" smtClean="0"/>
              <a:t>régua longa</a:t>
            </a:r>
            <a:r>
              <a:rPr lang="pt-BR" dirty="0"/>
              <a:t>, ele a mantém na posição horizontal, e paralela ao espelho e </a:t>
            </a:r>
            <a:r>
              <a:rPr lang="pt-BR" dirty="0" smtClean="0"/>
              <a:t>na altura </a:t>
            </a:r>
            <a:r>
              <a:rPr lang="pt-BR" dirty="0"/>
              <a:t>dos ombros, para avaliar os limites da região que </a:t>
            </a:r>
            <a:r>
              <a:rPr lang="pt-BR" dirty="0" smtClean="0"/>
              <a:t>consegue enxergar </a:t>
            </a:r>
            <a:r>
              <a:rPr lang="pt-BR" dirty="0"/>
              <a:t>através do espelho (limite D, à sua direita, e limite E, à </a:t>
            </a:r>
            <a:r>
              <a:rPr lang="pt-BR" dirty="0" smtClean="0"/>
              <a:t>sua esquerda</a:t>
            </a:r>
            <a:r>
              <a:rPr lang="pt-BR" dirty="0"/>
              <a:t>).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161649" y="1061114"/>
            <a:ext cx="5922498" cy="5796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a) No esquema adiante trace os raios que, partindo dos limites D e </a:t>
            </a:r>
            <a:r>
              <a:rPr lang="pt-BR" dirty="0" err="1"/>
              <a:t>E</a:t>
            </a:r>
            <a:r>
              <a:rPr lang="pt-BR" dirty="0"/>
              <a:t> </a:t>
            </a:r>
            <a:r>
              <a:rPr lang="pt-BR" dirty="0" smtClean="0"/>
              <a:t>da região </a:t>
            </a:r>
            <a:r>
              <a:rPr lang="pt-BR" dirty="0"/>
              <a:t>visível da régua, atingem os olhos do observador O. Construa </a:t>
            </a:r>
            <a:r>
              <a:rPr lang="pt-BR" dirty="0" smtClean="0"/>
              <a:t>a solução</a:t>
            </a:r>
            <a:r>
              <a:rPr lang="pt-BR" dirty="0"/>
              <a:t>, utilizando linhas cheias para indicar esses raios e </a:t>
            </a:r>
            <a:r>
              <a:rPr lang="pt-BR" dirty="0" smtClean="0"/>
              <a:t>linhas tracejadas </a:t>
            </a:r>
            <a:r>
              <a:rPr lang="pt-BR" dirty="0"/>
              <a:t>para prolongamentos de raios ou outras linhas </a:t>
            </a:r>
            <a:r>
              <a:rPr lang="pt-BR" dirty="0" smtClean="0"/>
              <a:t>auxiliares. Indique</a:t>
            </a:r>
            <a:r>
              <a:rPr lang="pt-BR" dirty="0"/>
              <a:t>, com uma flecha, o sentido de percurso da luz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>b) Identifique D e </a:t>
            </a:r>
            <a:r>
              <a:rPr lang="pt-BR" dirty="0" err="1"/>
              <a:t>E</a:t>
            </a:r>
            <a:r>
              <a:rPr lang="pt-BR" dirty="0"/>
              <a:t> no </a:t>
            </a:r>
            <a:r>
              <a:rPr lang="pt-BR" dirty="0" smtClean="0"/>
              <a:t>esquema, estimando</a:t>
            </a:r>
            <a:r>
              <a:rPr lang="pt-BR" dirty="0"/>
              <a:t>, em metros, a distância </a:t>
            </a:r>
            <a:r>
              <a:rPr lang="pt-BR" dirty="0" smtClean="0"/>
              <a:t>L entre </a:t>
            </a:r>
            <a:r>
              <a:rPr lang="pt-BR" dirty="0"/>
              <a:t>esses dois pontos da régua.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5964702" y="-112542"/>
            <a:ext cx="0" cy="73356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73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81481E-6 L -0.50651 -0.0016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2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0936"/>
              <a:gd name="adj2" fmla="val -138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1...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9" name="Texto explicativo em elipse 8"/>
          <p:cNvSpPr/>
          <p:nvPr/>
        </p:nvSpPr>
        <p:spPr>
          <a:xfrm>
            <a:off x="4427951" y="1572386"/>
            <a:ext cx="3545648" cy="836683"/>
          </a:xfrm>
          <a:prstGeom prst="wedgeEllipseCallout">
            <a:avLst>
              <a:gd name="adj1" fmla="val -119814"/>
              <a:gd name="adj2" fmla="val -780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2...</a:t>
            </a:r>
            <a:endParaRPr lang="pt-BR" dirty="0"/>
          </a:p>
        </p:txBody>
      </p:sp>
      <p:sp>
        <p:nvSpPr>
          <p:cNvPr id="12" name="Texto explicativo em elipse 11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1684"/>
              <a:gd name="adj2" fmla="val 882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Então conte 4 quadradinhos para achar a imagem de A</a:t>
            </a:r>
            <a:endParaRPr lang="pt-BR" dirty="0"/>
          </a:p>
        </p:txBody>
      </p:sp>
      <p:sp>
        <p:nvSpPr>
          <p:cNvPr id="13" name="Texto explicativo em elipse 12"/>
          <p:cNvSpPr/>
          <p:nvPr/>
        </p:nvSpPr>
        <p:spPr>
          <a:xfrm>
            <a:off x="4436682" y="1572386"/>
            <a:ext cx="3545648" cy="836683"/>
          </a:xfrm>
          <a:prstGeom prst="wedgeEllipseCallout">
            <a:avLst>
              <a:gd name="adj1" fmla="val -120563"/>
              <a:gd name="adj2" fmla="val 18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Então conte 4 quadradinhos para achar a imagem de A</a:t>
            </a:r>
            <a:endParaRPr lang="pt-BR" dirty="0"/>
          </a:p>
        </p:txBody>
      </p:sp>
      <p:sp>
        <p:nvSpPr>
          <p:cNvPr id="15" name="Texto explicativo em elipse 14"/>
          <p:cNvSpPr/>
          <p:nvPr/>
        </p:nvSpPr>
        <p:spPr>
          <a:xfrm>
            <a:off x="4940265" y="4491720"/>
            <a:ext cx="3545648" cy="836683"/>
          </a:xfrm>
          <a:prstGeom prst="wedgeEllipseCallout">
            <a:avLst>
              <a:gd name="adj1" fmla="val -134766"/>
              <a:gd name="adj2" fmla="val 69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 aqui está o objeto...</a:t>
            </a:r>
            <a:endParaRPr lang="pt-BR" dirty="0"/>
          </a:p>
        </p:txBody>
      </p:sp>
      <p:sp>
        <p:nvSpPr>
          <p:cNvPr id="16" name="Elipse 15"/>
          <p:cNvSpPr/>
          <p:nvPr/>
        </p:nvSpPr>
        <p:spPr>
          <a:xfrm>
            <a:off x="1626979" y="5253045"/>
            <a:ext cx="471003" cy="42407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536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0936"/>
              <a:gd name="adj2" fmla="val -138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1...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9" name="Texto explicativo em elipse 8"/>
          <p:cNvSpPr/>
          <p:nvPr/>
        </p:nvSpPr>
        <p:spPr>
          <a:xfrm>
            <a:off x="4427951" y="1572386"/>
            <a:ext cx="3545648" cy="836683"/>
          </a:xfrm>
          <a:prstGeom prst="wedgeEllipseCallout">
            <a:avLst>
              <a:gd name="adj1" fmla="val -119814"/>
              <a:gd name="adj2" fmla="val -780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2...</a:t>
            </a:r>
            <a:endParaRPr lang="pt-BR" dirty="0"/>
          </a:p>
        </p:txBody>
      </p:sp>
      <p:sp>
        <p:nvSpPr>
          <p:cNvPr id="12" name="Texto explicativo em elipse 11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21684"/>
              <a:gd name="adj2" fmla="val 882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Então conte 4 quadradinhos para achar a imagem de A</a:t>
            </a:r>
            <a:endParaRPr lang="pt-BR" dirty="0"/>
          </a:p>
        </p:txBody>
      </p:sp>
      <p:sp>
        <p:nvSpPr>
          <p:cNvPr id="13" name="Texto explicativo em elipse 12"/>
          <p:cNvSpPr/>
          <p:nvPr/>
        </p:nvSpPr>
        <p:spPr>
          <a:xfrm>
            <a:off x="4436682" y="1572386"/>
            <a:ext cx="3545648" cy="836683"/>
          </a:xfrm>
          <a:prstGeom prst="wedgeEllipseCallout">
            <a:avLst>
              <a:gd name="adj1" fmla="val -120563"/>
              <a:gd name="adj2" fmla="val 18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Então conte 4 quadradinhos para achar a imagem de A</a:t>
            </a:r>
            <a:endParaRPr lang="pt-BR" dirty="0"/>
          </a:p>
        </p:txBody>
      </p:sp>
      <p:sp>
        <p:nvSpPr>
          <p:cNvPr id="16" name="Elipse 15"/>
          <p:cNvSpPr/>
          <p:nvPr/>
        </p:nvSpPr>
        <p:spPr>
          <a:xfrm>
            <a:off x="1626979" y="5253045"/>
            <a:ext cx="471003" cy="42407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626979" y="375000"/>
            <a:ext cx="471003" cy="42407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o explicativo em elipse 14"/>
          <p:cNvSpPr/>
          <p:nvPr/>
        </p:nvSpPr>
        <p:spPr>
          <a:xfrm>
            <a:off x="0" y="147842"/>
            <a:ext cx="1415655" cy="1140631"/>
          </a:xfrm>
          <a:prstGeom prst="wedgeEllipseCallout">
            <a:avLst>
              <a:gd name="adj1" fmla="val 76626"/>
              <a:gd name="adj2" fmla="val -5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Então aqui está a imagem.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335019" y="79714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4144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17029"/>
              <a:gd name="adj2" fmla="val -91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Pronto, achamos a imagem de AB...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626979" y="1533142"/>
            <a:ext cx="471003" cy="4240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7" name="Elipse 16"/>
          <p:cNvSpPr/>
          <p:nvPr/>
        </p:nvSpPr>
        <p:spPr>
          <a:xfrm>
            <a:off x="1626979" y="375000"/>
            <a:ext cx="471003" cy="42407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335019" y="79714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597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 explicativo em elipse 9"/>
          <p:cNvSpPr/>
          <p:nvPr/>
        </p:nvSpPr>
        <p:spPr>
          <a:xfrm>
            <a:off x="4445413" y="1572386"/>
            <a:ext cx="3545648" cy="836683"/>
          </a:xfrm>
          <a:prstGeom prst="wedgeEllipseCallout">
            <a:avLst>
              <a:gd name="adj1" fmla="val -119645"/>
              <a:gd name="adj2" fmla="val -25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Mas a questão pedias as coordenadas de A’’ e B’’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em elipse 14"/>
          <p:cNvSpPr/>
          <p:nvPr/>
        </p:nvSpPr>
        <p:spPr>
          <a:xfrm>
            <a:off x="4445413" y="1588539"/>
            <a:ext cx="3545648" cy="836683"/>
          </a:xfrm>
          <a:prstGeom prst="wedgeEllipseCallout">
            <a:avLst>
              <a:gd name="adj1" fmla="val -119645"/>
              <a:gd name="adj2" fmla="val -1678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Mas a questão pedias as coordenadas de A’’ e B’’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042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em elipse 14"/>
          <p:cNvSpPr/>
          <p:nvPr/>
        </p:nvSpPr>
        <p:spPr>
          <a:xfrm>
            <a:off x="4445413" y="1588539"/>
            <a:ext cx="3545648" cy="836683"/>
          </a:xfrm>
          <a:prstGeom prst="wedgeEllipseCallout">
            <a:avLst>
              <a:gd name="adj1" fmla="val -119645"/>
              <a:gd name="adj2" fmla="val -1678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A’’ tem x = 0</a:t>
            </a:r>
            <a:endParaRPr lang="pt-BR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1884219" y="251791"/>
            <a:ext cx="0" cy="6480313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824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em elipse 14"/>
          <p:cNvSpPr/>
          <p:nvPr/>
        </p:nvSpPr>
        <p:spPr>
          <a:xfrm>
            <a:off x="4445413" y="1588539"/>
            <a:ext cx="3545648" cy="836683"/>
          </a:xfrm>
          <a:prstGeom prst="wedgeEllipseCallout">
            <a:avLst>
              <a:gd name="adj1" fmla="val -112544"/>
              <a:gd name="adj2" fmla="val 4403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A’’ tem x = 0...</a:t>
            </a:r>
            <a:endParaRPr lang="pt-BR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1884219" y="251791"/>
            <a:ext cx="0" cy="6480313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1016967" y="5102087"/>
            <a:ext cx="1686476" cy="16300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22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em elipse 14"/>
          <p:cNvSpPr/>
          <p:nvPr/>
        </p:nvSpPr>
        <p:spPr>
          <a:xfrm>
            <a:off x="4445413" y="1588539"/>
            <a:ext cx="3545648" cy="836683"/>
          </a:xfrm>
          <a:prstGeom prst="wedgeEllipseCallout">
            <a:avLst>
              <a:gd name="adj1" fmla="val -118898"/>
              <a:gd name="adj2" fmla="val -172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A’’ tem x = 0...</a:t>
            </a:r>
          </a:p>
          <a:p>
            <a:pPr algn="ctr"/>
            <a:r>
              <a:rPr lang="pt-BR" dirty="0" smtClean="0"/>
              <a:t>e y = 8</a:t>
            </a:r>
            <a:endParaRPr lang="pt-BR" dirty="0"/>
          </a:p>
        </p:txBody>
      </p:sp>
      <p:sp>
        <p:nvSpPr>
          <p:cNvPr id="2" name="Elipse 1"/>
          <p:cNvSpPr/>
          <p:nvPr/>
        </p:nvSpPr>
        <p:spPr>
          <a:xfrm>
            <a:off x="871676" y="-177752"/>
            <a:ext cx="1686476" cy="16300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045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em elipse 14"/>
          <p:cNvSpPr/>
          <p:nvPr/>
        </p:nvSpPr>
        <p:spPr>
          <a:xfrm>
            <a:off x="4445413" y="1588539"/>
            <a:ext cx="3545648" cy="836683"/>
          </a:xfrm>
          <a:prstGeom prst="wedgeEllipseCallout">
            <a:avLst>
              <a:gd name="adj1" fmla="val -118898"/>
              <a:gd name="adj2" fmla="val -172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as coordenadas de A’’ são (x; y) = (0; 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1976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em elipse 14"/>
          <p:cNvSpPr/>
          <p:nvPr/>
        </p:nvSpPr>
        <p:spPr>
          <a:xfrm>
            <a:off x="4445413" y="1588539"/>
            <a:ext cx="3545648" cy="836683"/>
          </a:xfrm>
          <a:prstGeom prst="wedgeEllipseCallout">
            <a:avLst>
              <a:gd name="adj1" fmla="val -118898"/>
              <a:gd name="adj2" fmla="val 418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Para B’’ usamos a mesma ideia.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0893287" y="559611"/>
            <a:ext cx="1179443" cy="102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A’’  (0; 8)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7733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em elipse 14"/>
          <p:cNvSpPr/>
          <p:nvPr/>
        </p:nvSpPr>
        <p:spPr>
          <a:xfrm>
            <a:off x="4445413" y="1588539"/>
            <a:ext cx="3545648" cy="836683"/>
          </a:xfrm>
          <a:prstGeom prst="wedgeEllipseCallout">
            <a:avLst>
              <a:gd name="adj1" fmla="val -118898"/>
              <a:gd name="adj2" fmla="val 418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B’’ tem x = 0...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0893287" y="559611"/>
            <a:ext cx="1179443" cy="102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A’’  (0; 8)</a:t>
            </a:r>
          </a:p>
          <a:p>
            <a:pPr algn="ctr"/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1884219" y="251791"/>
            <a:ext cx="0" cy="6480313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1016967" y="5102087"/>
            <a:ext cx="1686476" cy="16300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707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-22440" y="1046600"/>
            <a:ext cx="5922498" cy="5796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a) No esquema adiante trace os raios que, partindo dos limites D e </a:t>
            </a:r>
            <a:r>
              <a:rPr lang="pt-BR" dirty="0" err="1"/>
              <a:t>E</a:t>
            </a:r>
            <a:r>
              <a:rPr lang="pt-BR" dirty="0"/>
              <a:t> </a:t>
            </a:r>
            <a:r>
              <a:rPr lang="pt-BR" dirty="0" smtClean="0"/>
              <a:t>da região </a:t>
            </a:r>
            <a:r>
              <a:rPr lang="pt-BR" dirty="0"/>
              <a:t>visível da régua, atingem os olhos do observador O. Construa </a:t>
            </a:r>
            <a:r>
              <a:rPr lang="pt-BR" dirty="0" smtClean="0"/>
              <a:t>a solução</a:t>
            </a:r>
            <a:r>
              <a:rPr lang="pt-BR" dirty="0"/>
              <a:t>, utilizando linhas cheias para indicar esses raios e </a:t>
            </a:r>
            <a:r>
              <a:rPr lang="pt-BR" dirty="0" smtClean="0"/>
              <a:t>linhas tracejadas </a:t>
            </a:r>
            <a:r>
              <a:rPr lang="pt-BR" dirty="0"/>
              <a:t>para prolongamentos de raios ou outras linhas </a:t>
            </a:r>
            <a:r>
              <a:rPr lang="pt-BR" dirty="0" smtClean="0"/>
              <a:t>auxiliares. Indique</a:t>
            </a:r>
            <a:r>
              <a:rPr lang="pt-BR" dirty="0"/>
              <a:t>, com uma flecha, o sentido de percurso da luz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b) Identifique D e </a:t>
            </a:r>
            <a:r>
              <a:rPr lang="pt-BR" dirty="0" err="1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 no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esquema, estimando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, em metros, a distância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L entre 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esses dois pontos da régua.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96036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224     #13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5964702" y="-112542"/>
            <a:ext cx="0" cy="73356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347" y="1387092"/>
            <a:ext cx="6162654" cy="433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9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em elipse 14"/>
          <p:cNvSpPr/>
          <p:nvPr/>
        </p:nvSpPr>
        <p:spPr>
          <a:xfrm>
            <a:off x="4445413" y="1588539"/>
            <a:ext cx="3545648" cy="836683"/>
          </a:xfrm>
          <a:prstGeom prst="wedgeEllipseCallout">
            <a:avLst>
              <a:gd name="adj1" fmla="val -120393"/>
              <a:gd name="adj2" fmla="val -26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B’’ tem x = 0...</a:t>
            </a:r>
          </a:p>
          <a:p>
            <a:pPr algn="ctr"/>
            <a:r>
              <a:rPr lang="pt-BR" dirty="0" smtClean="0"/>
              <a:t>e y = 6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0893287" y="559611"/>
            <a:ext cx="1179443" cy="102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A’’  (0; 8)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7239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H="1">
            <a:off x="528845" y="3034332"/>
            <a:ext cx="237213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4703279" y="3034332"/>
            <a:ext cx="736945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em elipse 14"/>
          <p:cNvSpPr/>
          <p:nvPr/>
        </p:nvSpPr>
        <p:spPr>
          <a:xfrm>
            <a:off x="4445413" y="1588539"/>
            <a:ext cx="3545648" cy="836683"/>
          </a:xfrm>
          <a:prstGeom prst="wedgeEllipseCallout">
            <a:avLst>
              <a:gd name="adj1" fmla="val -120767"/>
              <a:gd name="adj2" fmla="val -22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as coordenadas de B’’ são (x; y) = (0; 6)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0893287" y="559611"/>
            <a:ext cx="1179443" cy="102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A’’  (0; 8)</a:t>
            </a:r>
          </a:p>
          <a:p>
            <a:pPr algn="ctr"/>
            <a:r>
              <a:rPr lang="pt-BR" dirty="0" smtClean="0"/>
              <a:t>B’’  (0; 6)</a:t>
            </a:r>
          </a:p>
        </p:txBody>
      </p:sp>
    </p:spTree>
    <p:extLst>
      <p:ext uri="{BB962C8B-B14F-4D97-AF65-F5344CB8AC3E}">
        <p14:creationId xmlns:p14="http://schemas.microsoft.com/office/powerpoint/2010/main" val="1343794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4214191"/>
            <a:ext cx="2152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Resposta do item a):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081917" y="4214191"/>
            <a:ext cx="1179443" cy="102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A’’  (0; 8)</a:t>
            </a:r>
          </a:p>
          <a:p>
            <a:pPr algn="ctr"/>
            <a:r>
              <a:rPr lang="pt-BR" dirty="0" smtClean="0"/>
              <a:t>B’’  (0; 6)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4715422" y="1262701"/>
            <a:ext cx="0" cy="38512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286797" y="1079480"/>
            <a:ext cx="425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</a:p>
          <a:p>
            <a:endParaRPr lang="pt-BR" sz="800" dirty="0" smtClean="0"/>
          </a:p>
          <a:p>
            <a:r>
              <a:rPr lang="pt-BR" dirty="0" smtClean="0"/>
              <a:t>B’’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4684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4715422" y="1262701"/>
            <a:ext cx="0" cy="38512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286797" y="1079480"/>
            <a:ext cx="425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</a:p>
          <a:p>
            <a:endParaRPr lang="pt-BR" sz="800" dirty="0" smtClean="0"/>
          </a:p>
          <a:p>
            <a:r>
              <a:rPr lang="pt-BR" dirty="0" smtClean="0"/>
              <a:t>B’’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86207" y="3911915"/>
            <a:ext cx="10920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793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4715422" y="1262701"/>
            <a:ext cx="0" cy="38512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286797" y="1079480"/>
            <a:ext cx="425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</a:p>
          <a:p>
            <a:endParaRPr lang="pt-BR" sz="800" dirty="0" smtClean="0"/>
          </a:p>
          <a:p>
            <a:r>
              <a:rPr lang="pt-BR" dirty="0" smtClean="0"/>
              <a:t>B’’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86207" y="3911915"/>
            <a:ext cx="10920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 explicativo em elipse 10"/>
          <p:cNvSpPr/>
          <p:nvPr/>
        </p:nvSpPr>
        <p:spPr>
          <a:xfrm>
            <a:off x="7736114" y="1424607"/>
            <a:ext cx="4045068" cy="1192696"/>
          </a:xfrm>
          <a:prstGeom prst="wedgeEllipseCallout">
            <a:avLst>
              <a:gd name="adj1" fmla="val 35698"/>
              <a:gd name="adj2" fmla="val 137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Temos que encontrar a região na qual é possível ver tanto A’’ como B’’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854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4715422" y="1262701"/>
            <a:ext cx="0" cy="38512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286797" y="1079480"/>
            <a:ext cx="425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</a:p>
          <a:p>
            <a:endParaRPr lang="pt-BR" sz="800" dirty="0" smtClean="0"/>
          </a:p>
          <a:p>
            <a:r>
              <a:rPr lang="pt-BR" dirty="0" smtClean="0"/>
              <a:t>B’’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86207" y="3911915"/>
            <a:ext cx="10920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 explicativo em elipse 10"/>
          <p:cNvSpPr/>
          <p:nvPr/>
        </p:nvSpPr>
        <p:spPr>
          <a:xfrm>
            <a:off x="7394089" y="533241"/>
            <a:ext cx="4644571" cy="2975428"/>
          </a:xfrm>
          <a:prstGeom prst="wedgeEllipseCallout">
            <a:avLst>
              <a:gd name="adj1" fmla="val -104302"/>
              <a:gd name="adj2" fmla="val -7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Encontramos o “campo visual” de A’’ e B ‘’. Note que “campo visual” está entre parêntesis porque é o observador que vê o objeto. No entanto, pelo princípio da reversibilidade dos raios de luz não importa quem é objeto e quem é imagem.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065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4715422" y="1262701"/>
            <a:ext cx="0" cy="38512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286797" y="1079480"/>
            <a:ext cx="425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</a:p>
          <a:p>
            <a:endParaRPr lang="pt-BR" sz="800" dirty="0" smtClean="0"/>
          </a:p>
          <a:p>
            <a:r>
              <a:rPr lang="pt-BR" dirty="0" smtClean="0"/>
              <a:t>B’’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86207" y="3911915"/>
            <a:ext cx="10920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 explicativo em elipse 7"/>
          <p:cNvSpPr/>
          <p:nvPr/>
        </p:nvSpPr>
        <p:spPr>
          <a:xfrm>
            <a:off x="6112328" y="4025002"/>
            <a:ext cx="2133600" cy="856561"/>
          </a:xfrm>
          <a:prstGeom prst="wedgeEllipseCallout">
            <a:avLst>
              <a:gd name="adj1" fmla="val 86669"/>
              <a:gd name="adj2" fmla="val 162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Da zoom!!!</a:t>
            </a:r>
          </a:p>
          <a:p>
            <a:pPr algn="ctr"/>
            <a:r>
              <a:rPr lang="pt-BR" dirty="0" smtClean="0"/>
              <a:t>Da zoom!!!</a:t>
            </a:r>
          </a:p>
          <a:p>
            <a:pPr algn="ctr"/>
            <a:r>
              <a:rPr lang="pt-BR" dirty="0" smtClean="0"/>
              <a:t>Da zoom!!!</a:t>
            </a:r>
          </a:p>
        </p:txBody>
      </p:sp>
      <p:pic>
        <p:nvPicPr>
          <p:cNvPr id="9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803" y="591820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619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111" y="1767920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 explicativo em elipse 5"/>
          <p:cNvSpPr/>
          <p:nvPr/>
        </p:nvSpPr>
        <p:spPr>
          <a:xfrm>
            <a:off x="8379636" y="452591"/>
            <a:ext cx="2133600" cy="648024"/>
          </a:xfrm>
          <a:prstGeom prst="wedgeEllipseCallout">
            <a:avLst>
              <a:gd name="adj1" fmla="val 86669"/>
              <a:gd name="adj2" fmla="val 162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ÔBAH!!!</a:t>
            </a:r>
          </a:p>
        </p:txBody>
      </p:sp>
    </p:spTree>
    <p:extLst>
      <p:ext uri="{BB962C8B-B14F-4D97-AF65-F5344CB8AC3E}">
        <p14:creationId xmlns:p14="http://schemas.microsoft.com/office/powerpoint/2010/main" val="3757702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8379636" y="452591"/>
            <a:ext cx="2133600" cy="648024"/>
          </a:xfrm>
          <a:prstGeom prst="wedgeEllipseCallout">
            <a:avLst>
              <a:gd name="adj1" fmla="val -337141"/>
              <a:gd name="adj2" fmla="val -9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“Campo visual” de A’’</a:t>
            </a:r>
          </a:p>
        </p:txBody>
      </p:sp>
    </p:spTree>
    <p:extLst>
      <p:ext uri="{BB962C8B-B14F-4D97-AF65-F5344CB8AC3E}">
        <p14:creationId xmlns:p14="http://schemas.microsoft.com/office/powerpoint/2010/main" val="2973264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7663543" y="452591"/>
            <a:ext cx="2849693" cy="1913238"/>
          </a:xfrm>
          <a:prstGeom prst="wedgeEllipseCallout">
            <a:avLst>
              <a:gd name="adj1" fmla="val -212652"/>
              <a:gd name="adj2" fmla="val 80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Trace uma linha passando por uma das extremidades do espelho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884219" y="559611"/>
            <a:ext cx="2760352" cy="6298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838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013" y="-5692"/>
            <a:ext cx="9733791" cy="6849178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6923314" y="3454400"/>
            <a:ext cx="0" cy="1103086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6923314" y="5428343"/>
            <a:ext cx="0" cy="1277257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8911770" y="3904342"/>
            <a:ext cx="0" cy="2162629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5914570" y="4354286"/>
            <a:ext cx="2997200" cy="319314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2917371" y="4673600"/>
            <a:ext cx="2997199" cy="3193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5914569" y="5323113"/>
            <a:ext cx="2997201" cy="330199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2917371" y="5003799"/>
            <a:ext cx="2997198" cy="3084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2917370" y="4343401"/>
            <a:ext cx="2997199" cy="3193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2917369" y="5312229"/>
            <a:ext cx="2997200" cy="3193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4128338" y="4469425"/>
            <a:ext cx="631369" cy="67265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4444022" y="5152570"/>
            <a:ext cx="631369" cy="67265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flipV="1">
            <a:off x="4307119" y="5404621"/>
            <a:ext cx="631369" cy="67265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4140060" y="4797676"/>
            <a:ext cx="631369" cy="67265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/>
          <p:cNvSpPr/>
          <p:nvPr/>
        </p:nvSpPr>
        <p:spPr>
          <a:xfrm>
            <a:off x="2869602" y="4306517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2647247" y="403271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640965" y="556511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42" name="Elipse 41"/>
          <p:cNvSpPr/>
          <p:nvPr/>
        </p:nvSpPr>
        <p:spPr>
          <a:xfrm>
            <a:off x="2858442" y="5579892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9021170" y="4887956"/>
            <a:ext cx="95534" cy="15965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9116704" y="4808249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O’</a:t>
            </a:r>
            <a:endParaRPr lang="pt-BR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8967603" y="5565114"/>
            <a:ext cx="38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D’</a:t>
            </a:r>
            <a:endParaRPr lang="pt-BR" dirty="0"/>
          </a:p>
        </p:txBody>
      </p:sp>
      <p:sp>
        <p:nvSpPr>
          <p:cNvPr id="46" name="Elipse 45"/>
          <p:cNvSpPr/>
          <p:nvPr/>
        </p:nvSpPr>
        <p:spPr>
          <a:xfrm>
            <a:off x="8857534" y="5579892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Elipse 46"/>
          <p:cNvSpPr/>
          <p:nvPr/>
        </p:nvSpPr>
        <p:spPr>
          <a:xfrm>
            <a:off x="8871793" y="4306517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8908749" y="4032719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48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40" grpId="0"/>
      <p:bldP spid="42" grpId="0" animBg="1"/>
      <p:bldP spid="43" grpId="0" animBg="1"/>
      <p:bldP spid="44" grpId="0"/>
      <p:bldP spid="45" grpId="0"/>
      <p:bldP spid="46" grpId="0" animBg="1"/>
      <p:bldP spid="47" grpId="0" animBg="1"/>
      <p:bldP spid="4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7445829" y="452591"/>
            <a:ext cx="3067407" cy="1434266"/>
          </a:xfrm>
          <a:prstGeom prst="wedgeEllipseCallout">
            <a:avLst>
              <a:gd name="adj1" fmla="val -136987"/>
              <a:gd name="adj2" fmla="val 1235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Outra linha saindo de A’’ passando pela outra extremidade do espelho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884219" y="559611"/>
            <a:ext cx="2760352" cy="6298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891479" y="566871"/>
            <a:ext cx="6700978" cy="60226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499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/>
          <p:nvPr/>
        </p:nvCxnSpPr>
        <p:spPr>
          <a:xfrm>
            <a:off x="1884219" y="559611"/>
            <a:ext cx="2760352" cy="6298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891479" y="566871"/>
            <a:ext cx="6700978" cy="60226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7445829" y="452591"/>
            <a:ext cx="3067407" cy="1434266"/>
          </a:xfrm>
          <a:prstGeom prst="wedgeEllipseCallout">
            <a:avLst>
              <a:gd name="adj1" fmla="val -126577"/>
              <a:gd name="adj2" fmla="val 206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Quem está nessa região vê a imagem de A, isto é, vê A’’</a:t>
            </a:r>
          </a:p>
        </p:txBody>
      </p:sp>
      <p:sp>
        <p:nvSpPr>
          <p:cNvPr id="10" name="Forma livre 9"/>
          <p:cNvSpPr/>
          <p:nvPr/>
        </p:nvSpPr>
        <p:spPr>
          <a:xfrm>
            <a:off x="2960914" y="3018971"/>
            <a:ext cx="4397829" cy="2510972"/>
          </a:xfrm>
          <a:custGeom>
            <a:avLst/>
            <a:gdLst>
              <a:gd name="connsiteX0" fmla="*/ 0 w 4397829"/>
              <a:gd name="connsiteY0" fmla="*/ 14515 h 2510972"/>
              <a:gd name="connsiteX1" fmla="*/ 1654629 w 4397829"/>
              <a:gd name="connsiteY1" fmla="*/ 0 h 2510972"/>
              <a:gd name="connsiteX2" fmla="*/ 4397829 w 4397829"/>
              <a:gd name="connsiteY2" fmla="*/ 2510972 h 2510972"/>
              <a:gd name="connsiteX3" fmla="*/ 1103086 w 4397829"/>
              <a:gd name="connsiteY3" fmla="*/ 2496458 h 2510972"/>
              <a:gd name="connsiteX4" fmla="*/ 0 w 4397829"/>
              <a:gd name="connsiteY4" fmla="*/ 14515 h 251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829" h="2510972">
                <a:moveTo>
                  <a:pt x="0" y="14515"/>
                </a:moveTo>
                <a:lnTo>
                  <a:pt x="1654629" y="0"/>
                </a:lnTo>
                <a:lnTo>
                  <a:pt x="4397829" y="2510972"/>
                </a:lnTo>
                <a:lnTo>
                  <a:pt x="1103086" y="2496458"/>
                </a:lnTo>
                <a:lnTo>
                  <a:pt x="0" y="14515"/>
                </a:lnTo>
                <a:close/>
              </a:path>
            </a:pathLst>
          </a:cu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216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/>
          <p:nvPr/>
        </p:nvCxnSpPr>
        <p:spPr>
          <a:xfrm>
            <a:off x="1884219" y="559611"/>
            <a:ext cx="2760352" cy="6298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891479" y="566871"/>
            <a:ext cx="6700978" cy="60226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7445829" y="452591"/>
            <a:ext cx="3067407" cy="1434266"/>
          </a:xfrm>
          <a:prstGeom prst="wedgeEllipseCallout">
            <a:avLst>
              <a:gd name="adj1" fmla="val -224052"/>
              <a:gd name="adj2" fmla="val 44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Faça o mesmo para B’’</a:t>
            </a:r>
          </a:p>
        </p:txBody>
      </p:sp>
      <p:sp>
        <p:nvSpPr>
          <p:cNvPr id="2" name="Forma livre 1"/>
          <p:cNvSpPr/>
          <p:nvPr/>
        </p:nvSpPr>
        <p:spPr>
          <a:xfrm>
            <a:off x="2960914" y="3018971"/>
            <a:ext cx="4397829" cy="2510972"/>
          </a:xfrm>
          <a:custGeom>
            <a:avLst/>
            <a:gdLst>
              <a:gd name="connsiteX0" fmla="*/ 0 w 4397829"/>
              <a:gd name="connsiteY0" fmla="*/ 14515 h 2510972"/>
              <a:gd name="connsiteX1" fmla="*/ 1654629 w 4397829"/>
              <a:gd name="connsiteY1" fmla="*/ 0 h 2510972"/>
              <a:gd name="connsiteX2" fmla="*/ 4397829 w 4397829"/>
              <a:gd name="connsiteY2" fmla="*/ 2510972 h 2510972"/>
              <a:gd name="connsiteX3" fmla="*/ 1103086 w 4397829"/>
              <a:gd name="connsiteY3" fmla="*/ 2496458 h 2510972"/>
              <a:gd name="connsiteX4" fmla="*/ 0 w 4397829"/>
              <a:gd name="connsiteY4" fmla="*/ 14515 h 251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829" h="2510972">
                <a:moveTo>
                  <a:pt x="0" y="14515"/>
                </a:moveTo>
                <a:lnTo>
                  <a:pt x="1654629" y="0"/>
                </a:lnTo>
                <a:lnTo>
                  <a:pt x="4397829" y="2510972"/>
                </a:lnTo>
                <a:lnTo>
                  <a:pt x="1103086" y="2496458"/>
                </a:lnTo>
                <a:lnTo>
                  <a:pt x="0" y="14515"/>
                </a:lnTo>
                <a:close/>
              </a:path>
            </a:pathLst>
          </a:cu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929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/>
          <p:nvPr/>
        </p:nvCxnSpPr>
        <p:spPr>
          <a:xfrm>
            <a:off x="1884219" y="559611"/>
            <a:ext cx="2760352" cy="6298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891479" y="566871"/>
            <a:ext cx="6700978" cy="60226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7445829" y="452591"/>
            <a:ext cx="3067407" cy="1434266"/>
          </a:xfrm>
          <a:prstGeom prst="wedgeEllipseCallout">
            <a:avLst>
              <a:gd name="adj1" fmla="val -60806"/>
              <a:gd name="adj2" fmla="val 201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Trace as duas linhas e encontre o seu “campo visual”</a:t>
            </a:r>
          </a:p>
        </p:txBody>
      </p:sp>
      <p:sp>
        <p:nvSpPr>
          <p:cNvPr id="2" name="Forma livre 1"/>
          <p:cNvSpPr/>
          <p:nvPr/>
        </p:nvSpPr>
        <p:spPr>
          <a:xfrm>
            <a:off x="2960914" y="3018971"/>
            <a:ext cx="4397829" cy="2510972"/>
          </a:xfrm>
          <a:custGeom>
            <a:avLst/>
            <a:gdLst>
              <a:gd name="connsiteX0" fmla="*/ 0 w 4397829"/>
              <a:gd name="connsiteY0" fmla="*/ 14515 h 2510972"/>
              <a:gd name="connsiteX1" fmla="*/ 1654629 w 4397829"/>
              <a:gd name="connsiteY1" fmla="*/ 0 h 2510972"/>
              <a:gd name="connsiteX2" fmla="*/ 4397829 w 4397829"/>
              <a:gd name="connsiteY2" fmla="*/ 2510972 h 2510972"/>
              <a:gd name="connsiteX3" fmla="*/ 1103086 w 4397829"/>
              <a:gd name="connsiteY3" fmla="*/ 2496458 h 2510972"/>
              <a:gd name="connsiteX4" fmla="*/ 0 w 4397829"/>
              <a:gd name="connsiteY4" fmla="*/ 14515 h 251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829" h="2510972">
                <a:moveTo>
                  <a:pt x="0" y="14515"/>
                </a:moveTo>
                <a:lnTo>
                  <a:pt x="1654629" y="0"/>
                </a:lnTo>
                <a:lnTo>
                  <a:pt x="4397829" y="2510972"/>
                </a:lnTo>
                <a:lnTo>
                  <a:pt x="1103086" y="2496458"/>
                </a:lnTo>
                <a:lnTo>
                  <a:pt x="0" y="14515"/>
                </a:lnTo>
                <a:close/>
              </a:path>
            </a:pathLst>
          </a:cu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1884219" y="1767920"/>
            <a:ext cx="4777838" cy="547470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891476" y="1775178"/>
            <a:ext cx="10547267" cy="48143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130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/>
          <p:nvPr/>
        </p:nvCxnSpPr>
        <p:spPr>
          <a:xfrm>
            <a:off x="1884219" y="559611"/>
            <a:ext cx="2760352" cy="6298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891479" y="566871"/>
            <a:ext cx="6700978" cy="60226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7445829" y="452591"/>
            <a:ext cx="3067407" cy="1434266"/>
          </a:xfrm>
          <a:prstGeom prst="wedgeEllipseCallout">
            <a:avLst>
              <a:gd name="adj1" fmla="val -60806"/>
              <a:gd name="adj2" fmla="val 201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Quem está nessa nova área </a:t>
            </a:r>
            <a:r>
              <a:rPr lang="pt-BR" dirty="0" err="1" smtClean="0"/>
              <a:t>hachurada</a:t>
            </a:r>
            <a:r>
              <a:rPr lang="pt-BR" dirty="0" smtClean="0"/>
              <a:t> vê a imagem de B</a:t>
            </a:r>
          </a:p>
        </p:txBody>
      </p:sp>
      <p:sp>
        <p:nvSpPr>
          <p:cNvPr id="2" name="Forma livre 1"/>
          <p:cNvSpPr/>
          <p:nvPr/>
        </p:nvSpPr>
        <p:spPr>
          <a:xfrm>
            <a:off x="2960914" y="3018971"/>
            <a:ext cx="4397829" cy="2510972"/>
          </a:xfrm>
          <a:custGeom>
            <a:avLst/>
            <a:gdLst>
              <a:gd name="connsiteX0" fmla="*/ 0 w 4397829"/>
              <a:gd name="connsiteY0" fmla="*/ 14515 h 2510972"/>
              <a:gd name="connsiteX1" fmla="*/ 1654629 w 4397829"/>
              <a:gd name="connsiteY1" fmla="*/ 0 h 2510972"/>
              <a:gd name="connsiteX2" fmla="*/ 4397829 w 4397829"/>
              <a:gd name="connsiteY2" fmla="*/ 2510972 h 2510972"/>
              <a:gd name="connsiteX3" fmla="*/ 1103086 w 4397829"/>
              <a:gd name="connsiteY3" fmla="*/ 2496458 h 2510972"/>
              <a:gd name="connsiteX4" fmla="*/ 0 w 4397829"/>
              <a:gd name="connsiteY4" fmla="*/ 14515 h 251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829" h="2510972">
                <a:moveTo>
                  <a:pt x="0" y="14515"/>
                </a:moveTo>
                <a:lnTo>
                  <a:pt x="1654629" y="0"/>
                </a:lnTo>
                <a:lnTo>
                  <a:pt x="4397829" y="2510972"/>
                </a:lnTo>
                <a:lnTo>
                  <a:pt x="1103086" y="2496458"/>
                </a:lnTo>
                <a:lnTo>
                  <a:pt x="0" y="14515"/>
                </a:lnTo>
                <a:close/>
              </a:path>
            </a:pathLst>
          </a:cu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1884219" y="1767920"/>
            <a:ext cx="4777838" cy="547470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891476" y="1775178"/>
            <a:ext cx="10547267" cy="48143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a livre 7"/>
          <p:cNvSpPr/>
          <p:nvPr/>
        </p:nvSpPr>
        <p:spPr>
          <a:xfrm>
            <a:off x="2975429" y="3018971"/>
            <a:ext cx="7112000" cy="2496458"/>
          </a:xfrm>
          <a:custGeom>
            <a:avLst/>
            <a:gdLst>
              <a:gd name="connsiteX0" fmla="*/ 0 w 7112000"/>
              <a:gd name="connsiteY0" fmla="*/ 0 h 2496458"/>
              <a:gd name="connsiteX1" fmla="*/ 2191657 w 7112000"/>
              <a:gd name="connsiteY1" fmla="*/ 2496458 h 2496458"/>
              <a:gd name="connsiteX2" fmla="*/ 7112000 w 7112000"/>
              <a:gd name="connsiteY2" fmla="*/ 2481943 h 2496458"/>
              <a:gd name="connsiteX3" fmla="*/ 1654628 w 7112000"/>
              <a:gd name="connsiteY3" fmla="*/ 14515 h 2496458"/>
              <a:gd name="connsiteX4" fmla="*/ 0 w 7112000"/>
              <a:gd name="connsiteY4" fmla="*/ 0 h 249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496458">
                <a:moveTo>
                  <a:pt x="0" y="0"/>
                </a:moveTo>
                <a:lnTo>
                  <a:pt x="2191657" y="2496458"/>
                </a:lnTo>
                <a:lnTo>
                  <a:pt x="7112000" y="2481943"/>
                </a:lnTo>
                <a:lnTo>
                  <a:pt x="1654628" y="14515"/>
                </a:lnTo>
                <a:lnTo>
                  <a:pt x="0" y="0"/>
                </a:lnTo>
                <a:close/>
              </a:path>
            </a:pathLst>
          </a:custGeom>
          <a:solidFill>
            <a:srgbClr val="70AD47">
              <a:alpha val="80000"/>
            </a:srgbClr>
          </a:solidFill>
          <a:ln>
            <a:solidFill>
              <a:srgbClr val="41719C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507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/>
          <p:nvPr/>
        </p:nvCxnSpPr>
        <p:spPr>
          <a:xfrm>
            <a:off x="1884219" y="559611"/>
            <a:ext cx="2760352" cy="6298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891479" y="566871"/>
            <a:ext cx="6700978" cy="60226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5875840" y="1058045"/>
            <a:ext cx="3067407" cy="1434266"/>
          </a:xfrm>
          <a:prstGeom prst="wedgeEllipseCallout">
            <a:avLst>
              <a:gd name="adj1" fmla="val -60806"/>
              <a:gd name="adj2" fmla="val 201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Para ver A’’B’’ (ou seja, ver o objeto inteiro) deve-se ver tanto A’’ como B’’</a:t>
            </a:r>
          </a:p>
        </p:txBody>
      </p:sp>
      <p:sp>
        <p:nvSpPr>
          <p:cNvPr id="2" name="Forma livre 1"/>
          <p:cNvSpPr/>
          <p:nvPr/>
        </p:nvSpPr>
        <p:spPr>
          <a:xfrm>
            <a:off x="2960914" y="3018971"/>
            <a:ext cx="4397829" cy="2510972"/>
          </a:xfrm>
          <a:custGeom>
            <a:avLst/>
            <a:gdLst>
              <a:gd name="connsiteX0" fmla="*/ 0 w 4397829"/>
              <a:gd name="connsiteY0" fmla="*/ 14515 h 2510972"/>
              <a:gd name="connsiteX1" fmla="*/ 1654629 w 4397829"/>
              <a:gd name="connsiteY1" fmla="*/ 0 h 2510972"/>
              <a:gd name="connsiteX2" fmla="*/ 4397829 w 4397829"/>
              <a:gd name="connsiteY2" fmla="*/ 2510972 h 2510972"/>
              <a:gd name="connsiteX3" fmla="*/ 1103086 w 4397829"/>
              <a:gd name="connsiteY3" fmla="*/ 2496458 h 2510972"/>
              <a:gd name="connsiteX4" fmla="*/ 0 w 4397829"/>
              <a:gd name="connsiteY4" fmla="*/ 14515 h 251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829" h="2510972">
                <a:moveTo>
                  <a:pt x="0" y="14515"/>
                </a:moveTo>
                <a:lnTo>
                  <a:pt x="1654629" y="0"/>
                </a:lnTo>
                <a:lnTo>
                  <a:pt x="4397829" y="2510972"/>
                </a:lnTo>
                <a:lnTo>
                  <a:pt x="1103086" y="2496458"/>
                </a:lnTo>
                <a:lnTo>
                  <a:pt x="0" y="14515"/>
                </a:lnTo>
                <a:close/>
              </a:path>
            </a:pathLst>
          </a:cu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1884219" y="1767920"/>
            <a:ext cx="4777838" cy="547470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891476" y="1775178"/>
            <a:ext cx="10547267" cy="48143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a livre 7"/>
          <p:cNvSpPr/>
          <p:nvPr/>
        </p:nvSpPr>
        <p:spPr>
          <a:xfrm>
            <a:off x="2975429" y="3018971"/>
            <a:ext cx="7112000" cy="2496458"/>
          </a:xfrm>
          <a:custGeom>
            <a:avLst/>
            <a:gdLst>
              <a:gd name="connsiteX0" fmla="*/ 0 w 7112000"/>
              <a:gd name="connsiteY0" fmla="*/ 0 h 2496458"/>
              <a:gd name="connsiteX1" fmla="*/ 2191657 w 7112000"/>
              <a:gd name="connsiteY1" fmla="*/ 2496458 h 2496458"/>
              <a:gd name="connsiteX2" fmla="*/ 7112000 w 7112000"/>
              <a:gd name="connsiteY2" fmla="*/ 2481943 h 2496458"/>
              <a:gd name="connsiteX3" fmla="*/ 1654628 w 7112000"/>
              <a:gd name="connsiteY3" fmla="*/ 14515 h 2496458"/>
              <a:gd name="connsiteX4" fmla="*/ 0 w 7112000"/>
              <a:gd name="connsiteY4" fmla="*/ 0 h 249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496458">
                <a:moveTo>
                  <a:pt x="0" y="0"/>
                </a:moveTo>
                <a:lnTo>
                  <a:pt x="2191657" y="2496458"/>
                </a:lnTo>
                <a:lnTo>
                  <a:pt x="7112000" y="2481943"/>
                </a:lnTo>
                <a:lnTo>
                  <a:pt x="1654628" y="14515"/>
                </a:lnTo>
                <a:lnTo>
                  <a:pt x="0" y="0"/>
                </a:lnTo>
                <a:close/>
              </a:path>
            </a:pathLst>
          </a:custGeom>
          <a:solidFill>
            <a:srgbClr val="70AD47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122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/>
          <p:nvPr/>
        </p:nvCxnSpPr>
        <p:spPr>
          <a:xfrm>
            <a:off x="1884219" y="559611"/>
            <a:ext cx="2760352" cy="6298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891479" y="566871"/>
            <a:ext cx="6700978" cy="60226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8585119" y="582816"/>
            <a:ext cx="3067407" cy="1434266"/>
          </a:xfrm>
          <a:prstGeom prst="wedgeEllipseCallout">
            <a:avLst>
              <a:gd name="adj1" fmla="val -154022"/>
              <a:gd name="adj2" fmla="val 196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Para ver A’’B’’ (ou seja, ver o objeto inteiro) deve-se ver tanto A’’ como B’’</a:t>
            </a:r>
          </a:p>
        </p:txBody>
      </p:sp>
      <p:sp>
        <p:nvSpPr>
          <p:cNvPr id="2" name="Forma livre 1"/>
          <p:cNvSpPr/>
          <p:nvPr/>
        </p:nvSpPr>
        <p:spPr>
          <a:xfrm>
            <a:off x="2960914" y="3018971"/>
            <a:ext cx="4397829" cy="2510972"/>
          </a:xfrm>
          <a:custGeom>
            <a:avLst/>
            <a:gdLst>
              <a:gd name="connsiteX0" fmla="*/ 0 w 4397829"/>
              <a:gd name="connsiteY0" fmla="*/ 14515 h 2510972"/>
              <a:gd name="connsiteX1" fmla="*/ 1654629 w 4397829"/>
              <a:gd name="connsiteY1" fmla="*/ 0 h 2510972"/>
              <a:gd name="connsiteX2" fmla="*/ 4397829 w 4397829"/>
              <a:gd name="connsiteY2" fmla="*/ 2510972 h 2510972"/>
              <a:gd name="connsiteX3" fmla="*/ 1103086 w 4397829"/>
              <a:gd name="connsiteY3" fmla="*/ 2496458 h 2510972"/>
              <a:gd name="connsiteX4" fmla="*/ 0 w 4397829"/>
              <a:gd name="connsiteY4" fmla="*/ 14515 h 251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829" h="2510972">
                <a:moveTo>
                  <a:pt x="0" y="14515"/>
                </a:moveTo>
                <a:lnTo>
                  <a:pt x="1654629" y="0"/>
                </a:lnTo>
                <a:lnTo>
                  <a:pt x="4397829" y="2510972"/>
                </a:lnTo>
                <a:lnTo>
                  <a:pt x="1103086" y="2496458"/>
                </a:lnTo>
                <a:lnTo>
                  <a:pt x="0" y="14515"/>
                </a:lnTo>
                <a:close/>
              </a:path>
            </a:pathLst>
          </a:cu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1884219" y="1767920"/>
            <a:ext cx="4777838" cy="547470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891476" y="1775178"/>
            <a:ext cx="10547267" cy="48143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a livre 7"/>
          <p:cNvSpPr/>
          <p:nvPr/>
        </p:nvSpPr>
        <p:spPr>
          <a:xfrm>
            <a:off x="2975429" y="3018971"/>
            <a:ext cx="7112000" cy="2496458"/>
          </a:xfrm>
          <a:custGeom>
            <a:avLst/>
            <a:gdLst>
              <a:gd name="connsiteX0" fmla="*/ 0 w 7112000"/>
              <a:gd name="connsiteY0" fmla="*/ 0 h 2496458"/>
              <a:gd name="connsiteX1" fmla="*/ 2191657 w 7112000"/>
              <a:gd name="connsiteY1" fmla="*/ 2496458 h 2496458"/>
              <a:gd name="connsiteX2" fmla="*/ 7112000 w 7112000"/>
              <a:gd name="connsiteY2" fmla="*/ 2481943 h 2496458"/>
              <a:gd name="connsiteX3" fmla="*/ 1654628 w 7112000"/>
              <a:gd name="connsiteY3" fmla="*/ 14515 h 2496458"/>
              <a:gd name="connsiteX4" fmla="*/ 0 w 7112000"/>
              <a:gd name="connsiteY4" fmla="*/ 0 h 249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496458">
                <a:moveTo>
                  <a:pt x="0" y="0"/>
                </a:moveTo>
                <a:lnTo>
                  <a:pt x="2191657" y="2496458"/>
                </a:lnTo>
                <a:lnTo>
                  <a:pt x="7112000" y="2481943"/>
                </a:lnTo>
                <a:lnTo>
                  <a:pt x="1654628" y="14515"/>
                </a:lnTo>
                <a:lnTo>
                  <a:pt x="0" y="0"/>
                </a:lnTo>
                <a:close/>
              </a:path>
            </a:pathLst>
          </a:custGeom>
          <a:solidFill>
            <a:srgbClr val="70AD47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orma livre 10"/>
          <p:cNvSpPr/>
          <p:nvPr/>
        </p:nvSpPr>
        <p:spPr>
          <a:xfrm>
            <a:off x="2989943" y="3033486"/>
            <a:ext cx="4412343" cy="2496457"/>
          </a:xfrm>
          <a:custGeom>
            <a:avLst/>
            <a:gdLst>
              <a:gd name="connsiteX0" fmla="*/ 0 w 4412343"/>
              <a:gd name="connsiteY0" fmla="*/ 14514 h 2496457"/>
              <a:gd name="connsiteX1" fmla="*/ 2206171 w 4412343"/>
              <a:gd name="connsiteY1" fmla="*/ 2496457 h 2496457"/>
              <a:gd name="connsiteX2" fmla="*/ 4412343 w 4412343"/>
              <a:gd name="connsiteY2" fmla="*/ 2467428 h 2496457"/>
              <a:gd name="connsiteX3" fmla="*/ 1640114 w 4412343"/>
              <a:gd name="connsiteY3" fmla="*/ 0 h 2496457"/>
              <a:gd name="connsiteX4" fmla="*/ 0 w 4412343"/>
              <a:gd name="connsiteY4" fmla="*/ 14514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2343" h="2496457">
                <a:moveTo>
                  <a:pt x="0" y="14514"/>
                </a:moveTo>
                <a:lnTo>
                  <a:pt x="2206171" y="2496457"/>
                </a:lnTo>
                <a:lnTo>
                  <a:pt x="4412343" y="2467428"/>
                </a:lnTo>
                <a:lnTo>
                  <a:pt x="1640114" y="0"/>
                </a:lnTo>
                <a:lnTo>
                  <a:pt x="0" y="1451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822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 explicativo em elipse 5"/>
          <p:cNvSpPr/>
          <p:nvPr/>
        </p:nvSpPr>
        <p:spPr>
          <a:xfrm>
            <a:off x="8585119" y="582816"/>
            <a:ext cx="3067407" cy="1434266"/>
          </a:xfrm>
          <a:prstGeom prst="wedgeEllipseCallout">
            <a:avLst>
              <a:gd name="adj1" fmla="val -89196"/>
              <a:gd name="adj2" fmla="val 290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Portanto o observador pode caminhar entre estes dois pontos...</a:t>
            </a:r>
          </a:p>
        </p:txBody>
      </p:sp>
      <p:sp>
        <p:nvSpPr>
          <p:cNvPr id="11" name="Forma livre 10"/>
          <p:cNvSpPr/>
          <p:nvPr/>
        </p:nvSpPr>
        <p:spPr>
          <a:xfrm>
            <a:off x="2989943" y="3033486"/>
            <a:ext cx="4412343" cy="2496457"/>
          </a:xfrm>
          <a:custGeom>
            <a:avLst/>
            <a:gdLst>
              <a:gd name="connsiteX0" fmla="*/ 0 w 4412343"/>
              <a:gd name="connsiteY0" fmla="*/ 14514 h 2496457"/>
              <a:gd name="connsiteX1" fmla="*/ 2206171 w 4412343"/>
              <a:gd name="connsiteY1" fmla="*/ 2496457 h 2496457"/>
              <a:gd name="connsiteX2" fmla="*/ 4412343 w 4412343"/>
              <a:gd name="connsiteY2" fmla="*/ 2467428 h 2496457"/>
              <a:gd name="connsiteX3" fmla="*/ 1640114 w 4412343"/>
              <a:gd name="connsiteY3" fmla="*/ 0 h 2496457"/>
              <a:gd name="connsiteX4" fmla="*/ 0 w 4412343"/>
              <a:gd name="connsiteY4" fmla="*/ 14514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2343" h="2496457">
                <a:moveTo>
                  <a:pt x="0" y="14514"/>
                </a:moveTo>
                <a:lnTo>
                  <a:pt x="2206171" y="2496457"/>
                </a:lnTo>
                <a:lnTo>
                  <a:pt x="4412343" y="2467428"/>
                </a:lnTo>
                <a:lnTo>
                  <a:pt x="1640114" y="0"/>
                </a:lnTo>
                <a:lnTo>
                  <a:pt x="0" y="14514"/>
                </a:lnTo>
                <a:close/>
              </a:path>
            </a:pathLst>
          </a:cu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o explicativo em elipse 13"/>
          <p:cNvSpPr/>
          <p:nvPr/>
        </p:nvSpPr>
        <p:spPr>
          <a:xfrm>
            <a:off x="8585119" y="574589"/>
            <a:ext cx="3067407" cy="1434266"/>
          </a:xfrm>
          <a:prstGeom prst="wedgeEllipseCallout">
            <a:avLst>
              <a:gd name="adj1" fmla="val -159699"/>
              <a:gd name="adj2" fmla="val 289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Portanto o observador pode caminhar entre estes dois pontos...</a:t>
            </a:r>
          </a:p>
        </p:txBody>
      </p:sp>
      <p:sp>
        <p:nvSpPr>
          <p:cNvPr id="15" name="Elipse 14"/>
          <p:cNvSpPr/>
          <p:nvPr/>
        </p:nvSpPr>
        <p:spPr>
          <a:xfrm>
            <a:off x="4699737" y="5412252"/>
            <a:ext cx="992754" cy="9595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6768052" y="5412252"/>
            <a:ext cx="992754" cy="9595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621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7474" t="25591" r="37275" b="21024"/>
          <a:stretch/>
        </p:blipFill>
        <p:spPr>
          <a:xfrm>
            <a:off x="1209675" y="-228600"/>
            <a:ext cx="9982200" cy="7086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09675" y="1767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B’’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16967" y="45259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1884219" y="559611"/>
            <a:ext cx="0" cy="121373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a livre 10"/>
          <p:cNvSpPr/>
          <p:nvPr/>
        </p:nvSpPr>
        <p:spPr>
          <a:xfrm>
            <a:off x="2989943" y="3033486"/>
            <a:ext cx="4412343" cy="2496457"/>
          </a:xfrm>
          <a:custGeom>
            <a:avLst/>
            <a:gdLst>
              <a:gd name="connsiteX0" fmla="*/ 0 w 4412343"/>
              <a:gd name="connsiteY0" fmla="*/ 14514 h 2496457"/>
              <a:gd name="connsiteX1" fmla="*/ 2206171 w 4412343"/>
              <a:gd name="connsiteY1" fmla="*/ 2496457 h 2496457"/>
              <a:gd name="connsiteX2" fmla="*/ 4412343 w 4412343"/>
              <a:gd name="connsiteY2" fmla="*/ 2467428 h 2496457"/>
              <a:gd name="connsiteX3" fmla="*/ 1640114 w 4412343"/>
              <a:gd name="connsiteY3" fmla="*/ 0 h 2496457"/>
              <a:gd name="connsiteX4" fmla="*/ 0 w 4412343"/>
              <a:gd name="connsiteY4" fmla="*/ 14514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2343" h="2496457">
                <a:moveTo>
                  <a:pt x="0" y="14514"/>
                </a:moveTo>
                <a:lnTo>
                  <a:pt x="2206171" y="2496457"/>
                </a:lnTo>
                <a:lnTo>
                  <a:pt x="4412343" y="2467428"/>
                </a:lnTo>
                <a:lnTo>
                  <a:pt x="1640114" y="0"/>
                </a:lnTo>
                <a:lnTo>
                  <a:pt x="0" y="14514"/>
                </a:lnTo>
                <a:close/>
              </a:path>
            </a:pathLst>
          </a:cu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o explicativo em elipse 13"/>
          <p:cNvSpPr/>
          <p:nvPr/>
        </p:nvSpPr>
        <p:spPr>
          <a:xfrm>
            <a:off x="6768052" y="3767732"/>
            <a:ext cx="1444252" cy="513982"/>
          </a:xfrm>
          <a:prstGeom prst="wedgeEllipseCallout">
            <a:avLst>
              <a:gd name="adj1" fmla="val -159699"/>
              <a:gd name="adj2" fmla="val 289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(6; 0)</a:t>
            </a:r>
          </a:p>
        </p:txBody>
      </p:sp>
      <p:sp>
        <p:nvSpPr>
          <p:cNvPr id="15" name="Elipse 14"/>
          <p:cNvSpPr/>
          <p:nvPr/>
        </p:nvSpPr>
        <p:spPr>
          <a:xfrm>
            <a:off x="4699737" y="5412252"/>
            <a:ext cx="992754" cy="9595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6768052" y="5412252"/>
            <a:ext cx="992754" cy="9595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o explicativo em elipse 11"/>
          <p:cNvSpPr/>
          <p:nvPr/>
        </p:nvSpPr>
        <p:spPr>
          <a:xfrm>
            <a:off x="8979963" y="3767732"/>
            <a:ext cx="1444252" cy="513982"/>
          </a:xfrm>
          <a:prstGeom prst="wedgeEllipseCallout">
            <a:avLst>
              <a:gd name="adj1" fmla="val -159699"/>
              <a:gd name="adj2" fmla="val 289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(10; 0)</a:t>
            </a:r>
          </a:p>
        </p:txBody>
      </p:sp>
    </p:spTree>
    <p:extLst>
      <p:ext uri="{BB962C8B-B14F-4D97-AF65-F5344CB8AC3E}">
        <p14:creationId xmlns:p14="http://schemas.microsoft.com/office/powerpoint/2010/main" val="1214240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36906" cy="4041913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>
            <a:off x="4715422" y="1262701"/>
            <a:ext cx="0" cy="38512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286797" y="1079480"/>
            <a:ext cx="425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A’’</a:t>
            </a:r>
          </a:p>
          <a:p>
            <a:endParaRPr lang="pt-BR" sz="800" dirty="0" smtClean="0"/>
          </a:p>
          <a:p>
            <a:r>
              <a:rPr lang="pt-BR" dirty="0" smtClean="0"/>
              <a:t>B’’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86207" y="3911915"/>
            <a:ext cx="10920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59657" y="4702629"/>
            <a:ext cx="595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Resposta da b): X</a:t>
            </a:r>
            <a:r>
              <a:rPr lang="pt-BR" sz="1100" dirty="0" smtClean="0"/>
              <a:t>1</a:t>
            </a:r>
            <a:r>
              <a:rPr lang="pt-BR" dirty="0" smtClean="0"/>
              <a:t> (6; 0) e X</a:t>
            </a:r>
            <a:r>
              <a:rPr lang="pt-BR" sz="1100" dirty="0" smtClean="0"/>
              <a:t>2</a:t>
            </a:r>
            <a:r>
              <a:rPr lang="pt-BR" dirty="0" smtClean="0"/>
              <a:t> (10; 0)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797" y="761973"/>
            <a:ext cx="3338282" cy="238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3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-22440" y="1046600"/>
            <a:ext cx="5922498" cy="5796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a) No esquema adiante trace os raios que, partindo dos limites D e </a:t>
            </a:r>
            <a:r>
              <a:rPr lang="pt-BR" dirty="0" err="1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da região 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visível da régua, atingem os olhos do observador O. Construa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a solução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, utilizando linhas cheias para indicar esses raios e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linhas tracejadas 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para prolongamentos de raios ou outras linhas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auxiliares. Indique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, com uma flecha, o sentido de percurso da luz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dirty="0"/>
              <a:t>b) Identifique D e </a:t>
            </a:r>
            <a:r>
              <a:rPr lang="pt-BR" dirty="0" err="1"/>
              <a:t>E</a:t>
            </a:r>
            <a:r>
              <a:rPr lang="pt-BR" dirty="0"/>
              <a:t> no </a:t>
            </a:r>
            <a:r>
              <a:rPr lang="pt-BR" dirty="0" smtClean="0"/>
              <a:t>esquema, estimando</a:t>
            </a:r>
            <a:r>
              <a:rPr lang="pt-BR" dirty="0"/>
              <a:t>, em metros, a distância </a:t>
            </a:r>
            <a:r>
              <a:rPr lang="pt-BR" dirty="0" smtClean="0"/>
              <a:t>L entre </a:t>
            </a:r>
            <a:r>
              <a:rPr lang="pt-BR" dirty="0"/>
              <a:t>esses dois pontos da régua.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96036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224     #13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5964702" y="-112542"/>
            <a:ext cx="0" cy="73356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347" y="1387092"/>
            <a:ext cx="6162654" cy="433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46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38200" y="22894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Extra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0198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438094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4710545" y="1551003"/>
            <a:ext cx="5958660" cy="1053651"/>
          </a:xfrm>
          <a:prstGeom prst="wedgeEllipseCallout">
            <a:avLst>
              <a:gd name="adj1" fmla="val -72508"/>
              <a:gd name="adj2" fmla="val 160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Vamos usar aqui:</a:t>
            </a:r>
          </a:p>
          <a:p>
            <a:pPr marL="285750" indent="-285750" algn="ctr">
              <a:buFontTx/>
              <a:buChar char="-"/>
            </a:pPr>
            <a:r>
              <a:rPr lang="pt-BR" dirty="0" smtClean="0"/>
              <a:t>Princípio da propagação retilínea da luz;</a:t>
            </a:r>
            <a:endParaRPr lang="pt-BR" dirty="0"/>
          </a:p>
          <a:p>
            <a:pPr marL="285750" indent="-285750" algn="ctr">
              <a:buFontTx/>
              <a:buChar char="-"/>
            </a:pPr>
            <a:r>
              <a:rPr lang="pt-BR" dirty="0" smtClean="0"/>
              <a:t>- Princípios da óptica geométrica</a:t>
            </a:r>
          </a:p>
        </p:txBody>
      </p:sp>
    </p:spTree>
    <p:extLst>
      <p:ext uri="{BB962C8B-B14F-4D97-AF65-F5344CB8AC3E}">
        <p14:creationId xmlns:p14="http://schemas.microsoft.com/office/powerpoint/2010/main" val="2874053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3" name="Texto explicativo em elipse 2"/>
          <p:cNvSpPr/>
          <p:nvPr/>
        </p:nvSpPr>
        <p:spPr>
          <a:xfrm>
            <a:off x="1828799" y="123149"/>
            <a:ext cx="3755787" cy="1053651"/>
          </a:xfrm>
          <a:prstGeom prst="wedgeEllipseCallout">
            <a:avLst>
              <a:gd name="adj1" fmla="val -68081"/>
              <a:gd name="adj2" fmla="val 162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Para ver a luz, um raio de luz tem que sair da árvore e atingir meu olho...</a:t>
            </a:r>
          </a:p>
        </p:txBody>
      </p:sp>
    </p:spTree>
    <p:extLst>
      <p:ext uri="{BB962C8B-B14F-4D97-AF65-F5344CB8AC3E}">
        <p14:creationId xmlns:p14="http://schemas.microsoft.com/office/powerpoint/2010/main" val="1070808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3" name="Texto explicativo em elipse 2"/>
          <p:cNvSpPr/>
          <p:nvPr/>
        </p:nvSpPr>
        <p:spPr>
          <a:xfrm>
            <a:off x="1828799" y="123149"/>
            <a:ext cx="3755787" cy="1053651"/>
          </a:xfrm>
          <a:prstGeom prst="wedgeEllipseCallout">
            <a:avLst>
              <a:gd name="adj1" fmla="val 72705"/>
              <a:gd name="adj2" fmla="val 145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Este é o raio que nos importa, pois queremos saber a altura da árvore.</a:t>
            </a:r>
          </a:p>
        </p:txBody>
      </p: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686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3" name="Texto explicativo em elipse 2"/>
          <p:cNvSpPr/>
          <p:nvPr/>
        </p:nvSpPr>
        <p:spPr>
          <a:xfrm>
            <a:off x="2782957" y="123149"/>
            <a:ext cx="2801629" cy="618973"/>
          </a:xfrm>
          <a:prstGeom prst="wedgeEllipseCallout">
            <a:avLst>
              <a:gd name="adj1" fmla="val -89067"/>
              <a:gd name="adj2" fmla="val 304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Depois de refletido atinge meu olho.</a:t>
            </a:r>
          </a:p>
        </p:txBody>
      </p: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135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3" name="Texto explicativo em elipse 2"/>
          <p:cNvSpPr/>
          <p:nvPr/>
        </p:nvSpPr>
        <p:spPr>
          <a:xfrm>
            <a:off x="2037395" y="123149"/>
            <a:ext cx="3547191" cy="897268"/>
          </a:xfrm>
          <a:prstGeom prst="wedgeEllipseCallout">
            <a:avLst>
              <a:gd name="adj1" fmla="val 5118"/>
              <a:gd name="adj2" fmla="val 234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Pela lei da reflexão os ângulos de incidência e de reflexão são iguais.</a:t>
            </a:r>
          </a:p>
        </p:txBody>
      </p:sp>
      <p:sp>
        <p:nvSpPr>
          <p:cNvPr id="7" name="Pizza 6"/>
          <p:cNvSpPr/>
          <p:nvPr/>
        </p:nvSpPr>
        <p:spPr>
          <a:xfrm>
            <a:off x="3409182" y="2921536"/>
            <a:ext cx="891210" cy="891210"/>
          </a:xfrm>
          <a:prstGeom prst="pie">
            <a:avLst>
              <a:gd name="adj1" fmla="val 16143833"/>
              <a:gd name="adj2" fmla="val 201687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Pizza 7"/>
          <p:cNvSpPr/>
          <p:nvPr/>
        </p:nvSpPr>
        <p:spPr>
          <a:xfrm>
            <a:off x="3409182" y="2920447"/>
            <a:ext cx="891210" cy="891210"/>
          </a:xfrm>
          <a:prstGeom prst="pie">
            <a:avLst>
              <a:gd name="adj1" fmla="val 12263336"/>
              <a:gd name="adj2" fmla="val 161857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252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11" name="Pizza 10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20229470"/>
              <a:gd name="adj2" fmla="val 2154591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Pizza 9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10823076"/>
              <a:gd name="adj2" fmla="val 1215521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Texto explicativo em elipse 2"/>
          <p:cNvSpPr/>
          <p:nvPr/>
        </p:nvSpPr>
        <p:spPr>
          <a:xfrm>
            <a:off x="2590285" y="4165229"/>
            <a:ext cx="3547191" cy="897268"/>
          </a:xfrm>
          <a:prstGeom prst="wedgeEllipseCallout">
            <a:avLst>
              <a:gd name="adj1" fmla="val -24956"/>
              <a:gd name="adj2" fmla="val -1352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estes outros dois ângulos são iguais.</a:t>
            </a:r>
          </a:p>
        </p:txBody>
      </p:sp>
      <p:sp>
        <p:nvSpPr>
          <p:cNvPr id="7" name="Pizza 6"/>
          <p:cNvSpPr/>
          <p:nvPr/>
        </p:nvSpPr>
        <p:spPr>
          <a:xfrm>
            <a:off x="3409182" y="2921536"/>
            <a:ext cx="891210" cy="891210"/>
          </a:xfrm>
          <a:prstGeom prst="pie">
            <a:avLst>
              <a:gd name="adj1" fmla="val 16143833"/>
              <a:gd name="adj2" fmla="val 201687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Pizza 7"/>
          <p:cNvSpPr/>
          <p:nvPr/>
        </p:nvSpPr>
        <p:spPr>
          <a:xfrm>
            <a:off x="3409182" y="2920447"/>
            <a:ext cx="891210" cy="891210"/>
          </a:xfrm>
          <a:prstGeom prst="pie">
            <a:avLst>
              <a:gd name="adj1" fmla="val 12263336"/>
              <a:gd name="adj2" fmla="val 161857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 explicativo em elipse 8"/>
          <p:cNvSpPr/>
          <p:nvPr/>
        </p:nvSpPr>
        <p:spPr>
          <a:xfrm>
            <a:off x="2590285" y="4148881"/>
            <a:ext cx="3547191" cy="897268"/>
          </a:xfrm>
          <a:prstGeom prst="wedgeEllipseCallout">
            <a:avLst>
              <a:gd name="adj1" fmla="val 1180"/>
              <a:gd name="adj2" fmla="val -133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estes outros dois ângulos são iguais.</a:t>
            </a:r>
          </a:p>
        </p:txBody>
      </p:sp>
    </p:spTree>
    <p:extLst>
      <p:ext uri="{BB962C8B-B14F-4D97-AF65-F5344CB8AC3E}">
        <p14:creationId xmlns:p14="http://schemas.microsoft.com/office/powerpoint/2010/main" val="1796020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11" name="Pizza 10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20229470"/>
              <a:gd name="adj2" fmla="val 2154591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Pizza 9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10823076"/>
              <a:gd name="adj2" fmla="val 1215521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Texto explicativo em elipse 2"/>
          <p:cNvSpPr/>
          <p:nvPr/>
        </p:nvSpPr>
        <p:spPr>
          <a:xfrm>
            <a:off x="2042554" y="4644620"/>
            <a:ext cx="4094922" cy="963363"/>
          </a:xfrm>
          <a:prstGeom prst="wedgeEllipseCallout">
            <a:avLst>
              <a:gd name="adj1" fmla="val -24956"/>
              <a:gd name="adj2" fmla="val -1352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 isso, os triângulos ABC e DEA são semelhantes. Logo podemos fazer semelhança.</a:t>
            </a:r>
          </a:p>
        </p:txBody>
      </p:sp>
      <p:sp>
        <p:nvSpPr>
          <p:cNvPr id="7" name="Pizza 6"/>
          <p:cNvSpPr/>
          <p:nvPr/>
        </p:nvSpPr>
        <p:spPr>
          <a:xfrm>
            <a:off x="3409182" y="2921536"/>
            <a:ext cx="891210" cy="891210"/>
          </a:xfrm>
          <a:prstGeom prst="pie">
            <a:avLst>
              <a:gd name="adj1" fmla="val 16143833"/>
              <a:gd name="adj2" fmla="val 201687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Pizza 7"/>
          <p:cNvSpPr/>
          <p:nvPr/>
        </p:nvSpPr>
        <p:spPr>
          <a:xfrm>
            <a:off x="3409182" y="2920447"/>
            <a:ext cx="891210" cy="891210"/>
          </a:xfrm>
          <a:prstGeom prst="pie">
            <a:avLst>
              <a:gd name="adj1" fmla="val 12263336"/>
              <a:gd name="adj2" fmla="val 161857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3788526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73967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979863" y="2080591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0397655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0397655" y="503582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041194" y="31134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00052" y="185000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16999" y="3329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530177" y="314469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530177" y="2005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215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11" name="Pizza 10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20229470"/>
              <a:gd name="adj2" fmla="val 2154591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Pizza 9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10823076"/>
              <a:gd name="adj2" fmla="val 1215521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Texto explicativo em elipse 2"/>
          <p:cNvSpPr/>
          <p:nvPr/>
        </p:nvSpPr>
        <p:spPr>
          <a:xfrm>
            <a:off x="0" y="5567699"/>
            <a:ext cx="4094922" cy="963363"/>
          </a:xfrm>
          <a:prstGeom prst="wedgeEllipseCallout">
            <a:avLst>
              <a:gd name="adj1" fmla="val 53038"/>
              <a:gd name="adj2" fmla="val -110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razão entre as alturas é igual à razão entre as bases...</a:t>
            </a:r>
          </a:p>
        </p:txBody>
      </p:sp>
      <p:sp>
        <p:nvSpPr>
          <p:cNvPr id="7" name="Pizza 6"/>
          <p:cNvSpPr/>
          <p:nvPr/>
        </p:nvSpPr>
        <p:spPr>
          <a:xfrm>
            <a:off x="3409182" y="2921536"/>
            <a:ext cx="891210" cy="891210"/>
          </a:xfrm>
          <a:prstGeom prst="pie">
            <a:avLst>
              <a:gd name="adj1" fmla="val 16143833"/>
              <a:gd name="adj2" fmla="val 201687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Pizza 7"/>
          <p:cNvSpPr/>
          <p:nvPr/>
        </p:nvSpPr>
        <p:spPr>
          <a:xfrm>
            <a:off x="3409182" y="2920447"/>
            <a:ext cx="891210" cy="891210"/>
          </a:xfrm>
          <a:prstGeom prst="pie">
            <a:avLst>
              <a:gd name="adj1" fmla="val 12263336"/>
              <a:gd name="adj2" fmla="val 161857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3788526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73967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979863" y="2080591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0397655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0397655" y="503582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041194" y="31134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00052" y="185000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16999" y="3329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530177" y="314469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530177" y="2005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/>
          </p:nvPr>
        </p:nvGraphicFramePr>
        <p:xfrm>
          <a:off x="4300392" y="4463712"/>
          <a:ext cx="90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901440" imgH="838080" progId="Equation.DSMT4">
                  <p:embed/>
                </p:oleObj>
              </mc:Choice>
              <mc:Fallback>
                <p:oleObj name="Equation" r:id="rId4" imgW="9014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00392" y="4463712"/>
                        <a:ext cx="901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335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11" name="Pizza 10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20229470"/>
              <a:gd name="adj2" fmla="val 2154591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Pizza 9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10823076"/>
              <a:gd name="adj2" fmla="val 1215521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Texto explicativo em elipse 2"/>
          <p:cNvSpPr/>
          <p:nvPr/>
        </p:nvSpPr>
        <p:spPr>
          <a:xfrm>
            <a:off x="5628349" y="4338549"/>
            <a:ext cx="4094922" cy="963363"/>
          </a:xfrm>
          <a:prstGeom prst="wedgeEllipseCallout">
            <a:avLst>
              <a:gd name="adj1" fmla="val 64365"/>
              <a:gd name="adj2" fmla="val -264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“</a:t>
            </a:r>
            <a:r>
              <a:rPr lang="pt-BR" dirty="0" err="1" smtClean="0"/>
              <a:t>Alturão</a:t>
            </a:r>
            <a:r>
              <a:rPr lang="pt-BR" dirty="0" smtClean="0"/>
              <a:t>”...</a:t>
            </a:r>
          </a:p>
        </p:txBody>
      </p:sp>
      <p:sp>
        <p:nvSpPr>
          <p:cNvPr id="7" name="Pizza 6"/>
          <p:cNvSpPr/>
          <p:nvPr/>
        </p:nvSpPr>
        <p:spPr>
          <a:xfrm>
            <a:off x="3409182" y="2921536"/>
            <a:ext cx="891210" cy="891210"/>
          </a:xfrm>
          <a:prstGeom prst="pie">
            <a:avLst>
              <a:gd name="adj1" fmla="val 16143833"/>
              <a:gd name="adj2" fmla="val 201687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Pizza 7"/>
          <p:cNvSpPr/>
          <p:nvPr/>
        </p:nvSpPr>
        <p:spPr>
          <a:xfrm>
            <a:off x="3409182" y="2920447"/>
            <a:ext cx="891210" cy="891210"/>
          </a:xfrm>
          <a:prstGeom prst="pie">
            <a:avLst>
              <a:gd name="adj1" fmla="val 12263336"/>
              <a:gd name="adj2" fmla="val 161857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3788526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73967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979863" y="2080591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0397655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0397655" y="503582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041194" y="31134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00052" y="185000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16999" y="3329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530177" y="314469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530177" y="2005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4300392" y="4463712"/>
          <a:ext cx="90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901440" imgH="838080" progId="Equation.DSMT4">
                  <p:embed/>
                </p:oleObj>
              </mc:Choice>
              <mc:Fallback>
                <p:oleObj name="Equation" r:id="rId4" imgW="9014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00392" y="4463712"/>
                        <a:ext cx="901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 explicativo em elipse 21"/>
          <p:cNvSpPr/>
          <p:nvPr/>
        </p:nvSpPr>
        <p:spPr>
          <a:xfrm>
            <a:off x="5628349" y="4334988"/>
            <a:ext cx="4094922" cy="963363"/>
          </a:xfrm>
          <a:prstGeom prst="wedgeEllipseCallout">
            <a:avLst>
              <a:gd name="adj1" fmla="val -74794"/>
              <a:gd name="adj2" fmla="val -12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“</a:t>
            </a:r>
            <a:r>
              <a:rPr lang="pt-BR" dirty="0" err="1" smtClean="0"/>
              <a:t>Alturão</a:t>
            </a:r>
            <a:r>
              <a:rPr lang="pt-BR" dirty="0" smtClean="0"/>
              <a:t>”...</a:t>
            </a:r>
          </a:p>
        </p:txBody>
      </p:sp>
      <p:cxnSp>
        <p:nvCxnSpPr>
          <p:cNvPr id="25" name="Conector de seta reta 24"/>
          <p:cNvCxnSpPr>
            <a:stCxn id="16" idx="0"/>
            <a:endCxn id="14" idx="0"/>
          </p:cNvCxnSpPr>
          <p:nvPr/>
        </p:nvCxnSpPr>
        <p:spPr>
          <a:xfrm>
            <a:off x="10463916" y="503582"/>
            <a:ext cx="0" cy="278457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034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013" y="-5692"/>
            <a:ext cx="9733791" cy="6849178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6923314" y="3454400"/>
            <a:ext cx="0" cy="1103086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6923314" y="5428343"/>
            <a:ext cx="0" cy="1277257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8911770" y="3904342"/>
            <a:ext cx="0" cy="2162629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5914570" y="4354286"/>
            <a:ext cx="2997200" cy="319314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2917371" y="4673600"/>
            <a:ext cx="2997199" cy="3193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5914569" y="5323113"/>
            <a:ext cx="2997201" cy="330199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2917371" y="5003799"/>
            <a:ext cx="2997198" cy="3084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2917370" y="4343401"/>
            <a:ext cx="2997199" cy="3193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2917369" y="5312229"/>
            <a:ext cx="2997200" cy="3193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4128338" y="4469425"/>
            <a:ext cx="631369" cy="67265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4444022" y="5152570"/>
            <a:ext cx="631369" cy="67265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flipV="1">
            <a:off x="4307119" y="5404621"/>
            <a:ext cx="631369" cy="67265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4140060" y="4797676"/>
            <a:ext cx="631369" cy="67265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/>
          <p:cNvSpPr/>
          <p:nvPr/>
        </p:nvSpPr>
        <p:spPr>
          <a:xfrm>
            <a:off x="2869602" y="4306517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2647247" y="403271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640965" y="556511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42" name="Elipse 41"/>
          <p:cNvSpPr/>
          <p:nvPr/>
        </p:nvSpPr>
        <p:spPr>
          <a:xfrm>
            <a:off x="2858442" y="5579892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9021170" y="4887956"/>
            <a:ext cx="95534" cy="15965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9116704" y="4808249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O’</a:t>
            </a:r>
            <a:endParaRPr lang="pt-BR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8967603" y="5565114"/>
            <a:ext cx="38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D’</a:t>
            </a:r>
            <a:endParaRPr lang="pt-BR" dirty="0"/>
          </a:p>
        </p:txBody>
      </p:sp>
      <p:sp>
        <p:nvSpPr>
          <p:cNvPr id="46" name="Elipse 45"/>
          <p:cNvSpPr/>
          <p:nvPr/>
        </p:nvSpPr>
        <p:spPr>
          <a:xfrm>
            <a:off x="8857534" y="5579892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Elipse 46"/>
          <p:cNvSpPr/>
          <p:nvPr/>
        </p:nvSpPr>
        <p:spPr>
          <a:xfrm>
            <a:off x="8871793" y="4306517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8908749" y="4032719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E’</a:t>
            </a:r>
            <a:endParaRPr lang="pt-BR" dirty="0"/>
          </a:p>
        </p:txBody>
      </p:sp>
      <p:cxnSp>
        <p:nvCxnSpPr>
          <p:cNvPr id="3" name="Conector de seta reta 2"/>
          <p:cNvCxnSpPr/>
          <p:nvPr/>
        </p:nvCxnSpPr>
        <p:spPr>
          <a:xfrm>
            <a:off x="2169994" y="4306517"/>
            <a:ext cx="0" cy="1325028"/>
          </a:xfrm>
          <a:prstGeom prst="straightConnector1">
            <a:avLst/>
          </a:prstGeom>
          <a:ln w="5715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832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11" name="Pizza 10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20229470"/>
              <a:gd name="adj2" fmla="val 2154591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Pizza 9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10823076"/>
              <a:gd name="adj2" fmla="val 1215521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Texto explicativo em elipse 2"/>
          <p:cNvSpPr/>
          <p:nvPr/>
        </p:nvSpPr>
        <p:spPr>
          <a:xfrm>
            <a:off x="5628349" y="4338549"/>
            <a:ext cx="4094922" cy="963363"/>
          </a:xfrm>
          <a:prstGeom prst="wedgeEllipseCallout">
            <a:avLst>
              <a:gd name="adj1" fmla="val -159584"/>
              <a:gd name="adj2" fmla="val -203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“</a:t>
            </a:r>
            <a:r>
              <a:rPr lang="pt-BR" dirty="0" err="1" smtClean="0"/>
              <a:t>Alturão</a:t>
            </a:r>
            <a:r>
              <a:rPr lang="pt-BR" dirty="0" smtClean="0"/>
              <a:t>”...</a:t>
            </a:r>
          </a:p>
        </p:txBody>
      </p:sp>
      <p:sp>
        <p:nvSpPr>
          <p:cNvPr id="7" name="Pizza 6"/>
          <p:cNvSpPr/>
          <p:nvPr/>
        </p:nvSpPr>
        <p:spPr>
          <a:xfrm>
            <a:off x="3409182" y="2921536"/>
            <a:ext cx="891210" cy="891210"/>
          </a:xfrm>
          <a:prstGeom prst="pie">
            <a:avLst>
              <a:gd name="adj1" fmla="val 16143833"/>
              <a:gd name="adj2" fmla="val 201687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Pizza 7"/>
          <p:cNvSpPr/>
          <p:nvPr/>
        </p:nvSpPr>
        <p:spPr>
          <a:xfrm>
            <a:off x="3409182" y="2920447"/>
            <a:ext cx="891210" cy="891210"/>
          </a:xfrm>
          <a:prstGeom prst="pie">
            <a:avLst>
              <a:gd name="adj1" fmla="val 12263336"/>
              <a:gd name="adj2" fmla="val 161857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3788526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73967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979863" y="2080591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0397655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0397655" y="503582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041194" y="31134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00052" y="185000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16999" y="3329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530177" y="314469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530177" y="2005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4300392" y="4463712"/>
          <a:ext cx="90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901440" imgH="838080" progId="Equation.DSMT4">
                  <p:embed/>
                </p:oleObj>
              </mc:Choice>
              <mc:Fallback>
                <p:oleObj name="Equation" r:id="rId4" imgW="9014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00392" y="4463712"/>
                        <a:ext cx="901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 explicativo em elipse 21"/>
          <p:cNvSpPr/>
          <p:nvPr/>
        </p:nvSpPr>
        <p:spPr>
          <a:xfrm>
            <a:off x="5628349" y="4334988"/>
            <a:ext cx="4094922" cy="963363"/>
          </a:xfrm>
          <a:prstGeom prst="wedgeEllipseCallout">
            <a:avLst>
              <a:gd name="adj1" fmla="val -75765"/>
              <a:gd name="adj2" fmla="val 32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sobre “alturinha”...</a:t>
            </a:r>
          </a:p>
        </p:txBody>
      </p:sp>
      <p:cxnSp>
        <p:nvCxnSpPr>
          <p:cNvPr id="25" name="Conector de seta reta 24"/>
          <p:cNvCxnSpPr>
            <a:stCxn id="16" idx="0"/>
            <a:endCxn id="14" idx="0"/>
          </p:cNvCxnSpPr>
          <p:nvPr/>
        </p:nvCxnSpPr>
        <p:spPr>
          <a:xfrm>
            <a:off x="10463916" y="503582"/>
            <a:ext cx="0" cy="278457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>
            <a:off x="1034927" y="2213113"/>
            <a:ext cx="5301" cy="107504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586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11" name="Pizza 10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20229470"/>
              <a:gd name="adj2" fmla="val 2154591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Pizza 9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10823076"/>
              <a:gd name="adj2" fmla="val 1215521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Texto explicativo em elipse 2"/>
          <p:cNvSpPr/>
          <p:nvPr/>
        </p:nvSpPr>
        <p:spPr>
          <a:xfrm>
            <a:off x="5628349" y="4338549"/>
            <a:ext cx="4094922" cy="963363"/>
          </a:xfrm>
          <a:prstGeom prst="wedgeEllipseCallout">
            <a:avLst>
              <a:gd name="adj1" fmla="val -16218"/>
              <a:gd name="adj2" fmla="val -137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“</a:t>
            </a:r>
            <a:r>
              <a:rPr lang="pt-BR" dirty="0" err="1" smtClean="0"/>
              <a:t>Alturão</a:t>
            </a:r>
            <a:r>
              <a:rPr lang="pt-BR" dirty="0" smtClean="0"/>
              <a:t>”...</a:t>
            </a:r>
          </a:p>
        </p:txBody>
      </p:sp>
      <p:sp>
        <p:nvSpPr>
          <p:cNvPr id="7" name="Pizza 6"/>
          <p:cNvSpPr/>
          <p:nvPr/>
        </p:nvSpPr>
        <p:spPr>
          <a:xfrm>
            <a:off x="3409182" y="2921536"/>
            <a:ext cx="891210" cy="891210"/>
          </a:xfrm>
          <a:prstGeom prst="pie">
            <a:avLst>
              <a:gd name="adj1" fmla="val 16143833"/>
              <a:gd name="adj2" fmla="val 201687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Pizza 7"/>
          <p:cNvSpPr/>
          <p:nvPr/>
        </p:nvSpPr>
        <p:spPr>
          <a:xfrm>
            <a:off x="3409182" y="2920447"/>
            <a:ext cx="891210" cy="891210"/>
          </a:xfrm>
          <a:prstGeom prst="pie">
            <a:avLst>
              <a:gd name="adj1" fmla="val 12263336"/>
              <a:gd name="adj2" fmla="val 161857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3788526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73967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979863" y="2080591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0397655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0397655" y="503582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041194" y="31134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00052" y="185000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16999" y="3329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530177" y="314469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530177" y="2005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4300392" y="4463712"/>
          <a:ext cx="90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901440" imgH="838080" progId="Equation.DSMT4">
                  <p:embed/>
                </p:oleObj>
              </mc:Choice>
              <mc:Fallback>
                <p:oleObj name="Equation" r:id="rId4" imgW="9014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00392" y="4463712"/>
                        <a:ext cx="901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 explicativo em elipse 21"/>
          <p:cNvSpPr/>
          <p:nvPr/>
        </p:nvSpPr>
        <p:spPr>
          <a:xfrm>
            <a:off x="5628349" y="4334988"/>
            <a:ext cx="4094922" cy="963363"/>
          </a:xfrm>
          <a:prstGeom prst="wedgeEllipseCallout">
            <a:avLst>
              <a:gd name="adj1" fmla="val -60231"/>
              <a:gd name="adj2" fmla="val -19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é igual à “</a:t>
            </a:r>
            <a:r>
              <a:rPr lang="pt-BR" dirty="0" err="1" smtClean="0"/>
              <a:t>basão</a:t>
            </a:r>
            <a:r>
              <a:rPr lang="pt-BR" dirty="0" smtClean="0"/>
              <a:t>”...</a:t>
            </a:r>
          </a:p>
        </p:txBody>
      </p:sp>
      <p:cxnSp>
        <p:nvCxnSpPr>
          <p:cNvPr id="25" name="Conector de seta reta 24"/>
          <p:cNvCxnSpPr>
            <a:stCxn id="16" idx="0"/>
            <a:endCxn id="14" idx="0"/>
          </p:cNvCxnSpPr>
          <p:nvPr/>
        </p:nvCxnSpPr>
        <p:spPr>
          <a:xfrm>
            <a:off x="10463916" y="503582"/>
            <a:ext cx="0" cy="278457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>
            <a:off x="1034927" y="2213113"/>
            <a:ext cx="5301" cy="107504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3843130" y="3482791"/>
            <a:ext cx="662078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277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11" name="Pizza 10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20229470"/>
              <a:gd name="adj2" fmla="val 2154591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Pizza 9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10823076"/>
              <a:gd name="adj2" fmla="val 1215521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Texto explicativo em elipse 2"/>
          <p:cNvSpPr/>
          <p:nvPr/>
        </p:nvSpPr>
        <p:spPr>
          <a:xfrm>
            <a:off x="5628349" y="4338549"/>
            <a:ext cx="4094922" cy="963363"/>
          </a:xfrm>
          <a:prstGeom prst="wedgeEllipseCallout">
            <a:avLst>
              <a:gd name="adj1" fmla="val -140167"/>
              <a:gd name="adj2" fmla="val -129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“</a:t>
            </a:r>
            <a:r>
              <a:rPr lang="pt-BR" dirty="0" err="1" smtClean="0"/>
              <a:t>Alturão</a:t>
            </a:r>
            <a:r>
              <a:rPr lang="pt-BR" dirty="0" smtClean="0"/>
              <a:t>”...</a:t>
            </a:r>
          </a:p>
        </p:txBody>
      </p:sp>
      <p:sp>
        <p:nvSpPr>
          <p:cNvPr id="7" name="Pizza 6"/>
          <p:cNvSpPr/>
          <p:nvPr/>
        </p:nvSpPr>
        <p:spPr>
          <a:xfrm>
            <a:off x="3409182" y="2921536"/>
            <a:ext cx="891210" cy="891210"/>
          </a:xfrm>
          <a:prstGeom prst="pie">
            <a:avLst>
              <a:gd name="adj1" fmla="val 16143833"/>
              <a:gd name="adj2" fmla="val 201687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Pizza 7"/>
          <p:cNvSpPr/>
          <p:nvPr/>
        </p:nvSpPr>
        <p:spPr>
          <a:xfrm>
            <a:off x="3409182" y="2920447"/>
            <a:ext cx="891210" cy="891210"/>
          </a:xfrm>
          <a:prstGeom prst="pie">
            <a:avLst>
              <a:gd name="adj1" fmla="val 12263336"/>
              <a:gd name="adj2" fmla="val 161857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3788526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73967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979863" y="2080591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0397655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0397655" y="503582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041194" y="31134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00052" y="185000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16999" y="3329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530177" y="314469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530177" y="2005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4300392" y="4463712"/>
          <a:ext cx="90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901440" imgH="838080" progId="Equation.DSMT4">
                  <p:embed/>
                </p:oleObj>
              </mc:Choice>
              <mc:Fallback>
                <p:oleObj name="Equation" r:id="rId4" imgW="9014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00392" y="4463712"/>
                        <a:ext cx="901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 explicativo em elipse 21"/>
          <p:cNvSpPr/>
          <p:nvPr/>
        </p:nvSpPr>
        <p:spPr>
          <a:xfrm>
            <a:off x="5628349" y="4334988"/>
            <a:ext cx="4094922" cy="963363"/>
          </a:xfrm>
          <a:prstGeom prst="wedgeEllipseCallout">
            <a:avLst>
              <a:gd name="adj1" fmla="val -60555"/>
              <a:gd name="adj2" fmla="val 31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sobre “</a:t>
            </a:r>
            <a:r>
              <a:rPr lang="pt-BR" dirty="0" err="1" smtClean="0"/>
              <a:t>basinha</a:t>
            </a:r>
            <a:r>
              <a:rPr lang="pt-BR" dirty="0" smtClean="0"/>
              <a:t>”.</a:t>
            </a:r>
          </a:p>
        </p:txBody>
      </p:sp>
      <p:cxnSp>
        <p:nvCxnSpPr>
          <p:cNvPr id="25" name="Conector de seta reta 24"/>
          <p:cNvCxnSpPr>
            <a:stCxn id="16" idx="0"/>
            <a:endCxn id="14" idx="0"/>
          </p:cNvCxnSpPr>
          <p:nvPr/>
        </p:nvCxnSpPr>
        <p:spPr>
          <a:xfrm>
            <a:off x="10463916" y="503582"/>
            <a:ext cx="0" cy="278457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>
            <a:off x="1034927" y="2213113"/>
            <a:ext cx="5301" cy="107504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3843130" y="3482791"/>
            <a:ext cx="662078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989999" y="3482791"/>
            <a:ext cx="2931049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401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3153" t="16467" r="24130" b="50392"/>
          <a:stretch/>
        </p:blipFill>
        <p:spPr>
          <a:xfrm>
            <a:off x="0" y="123149"/>
            <a:ext cx="12274952" cy="4074777"/>
          </a:xfrm>
          <a:prstGeom prst="rect">
            <a:avLst/>
          </a:prstGeom>
        </p:spPr>
      </p:pic>
      <p:sp>
        <p:nvSpPr>
          <p:cNvPr id="11" name="Pizza 10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20229470"/>
              <a:gd name="adj2" fmla="val 2154591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Pizza 9"/>
          <p:cNvSpPr/>
          <p:nvPr/>
        </p:nvSpPr>
        <p:spPr>
          <a:xfrm>
            <a:off x="3264694" y="2775959"/>
            <a:ext cx="1180186" cy="1180186"/>
          </a:xfrm>
          <a:prstGeom prst="pie">
            <a:avLst>
              <a:gd name="adj1" fmla="val 10823076"/>
              <a:gd name="adj2" fmla="val 1215521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Pizza 6"/>
          <p:cNvSpPr/>
          <p:nvPr/>
        </p:nvSpPr>
        <p:spPr>
          <a:xfrm>
            <a:off x="3409182" y="2921536"/>
            <a:ext cx="891210" cy="891210"/>
          </a:xfrm>
          <a:prstGeom prst="pie">
            <a:avLst>
              <a:gd name="adj1" fmla="val 16143833"/>
              <a:gd name="adj2" fmla="val 201687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Pizza 7"/>
          <p:cNvSpPr/>
          <p:nvPr/>
        </p:nvSpPr>
        <p:spPr>
          <a:xfrm>
            <a:off x="3409182" y="2920447"/>
            <a:ext cx="891210" cy="891210"/>
          </a:xfrm>
          <a:prstGeom prst="pie">
            <a:avLst>
              <a:gd name="adj1" fmla="val 12263336"/>
              <a:gd name="adj2" fmla="val 161857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073426" y="2146852"/>
            <a:ext cx="2769704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H="1">
            <a:off x="3843130" y="569843"/>
            <a:ext cx="6626087" cy="2796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3788526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73967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979863" y="2080591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0397655" y="3288159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0397655" y="503582"/>
            <a:ext cx="132522" cy="132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041194" y="31134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00052" y="185000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16999" y="3329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530177" y="314469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530177" y="2005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/>
          </p:nvPr>
        </p:nvGraphicFramePr>
        <p:xfrm>
          <a:off x="4090988" y="4464050"/>
          <a:ext cx="1320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4" imgW="1320480" imgH="838080" progId="Equation.DSMT4">
                  <p:embed/>
                </p:oleObj>
              </mc:Choice>
              <mc:Fallback>
                <p:oleObj name="Equation" r:id="rId4" imgW="13204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0988" y="4464050"/>
                        <a:ext cx="1320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 explicativo em elipse 21"/>
          <p:cNvSpPr/>
          <p:nvPr/>
        </p:nvSpPr>
        <p:spPr>
          <a:xfrm>
            <a:off x="4300392" y="5792727"/>
            <a:ext cx="4094922" cy="963363"/>
          </a:xfrm>
          <a:prstGeom prst="wedgeEllipseCallout">
            <a:avLst>
              <a:gd name="adj1" fmla="val 25205"/>
              <a:gd name="adj2" fmla="val -114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Substituindo os dados chegamos à resposta.</a:t>
            </a:r>
          </a:p>
        </p:txBody>
      </p:sp>
      <p:cxnSp>
        <p:nvCxnSpPr>
          <p:cNvPr id="25" name="Conector de seta reta 24"/>
          <p:cNvCxnSpPr>
            <a:stCxn id="16" idx="0"/>
            <a:endCxn id="14" idx="0"/>
          </p:cNvCxnSpPr>
          <p:nvPr/>
        </p:nvCxnSpPr>
        <p:spPr>
          <a:xfrm>
            <a:off x="10463916" y="503582"/>
            <a:ext cx="0" cy="278457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>
            <a:off x="1034927" y="2213113"/>
            <a:ext cx="5301" cy="107504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3843130" y="3482791"/>
            <a:ext cx="662078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989999" y="3482791"/>
            <a:ext cx="2931049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to 26"/>
          <p:cNvGraphicFramePr>
            <a:graphicFrameLocks noChangeAspect="1"/>
          </p:cNvGraphicFramePr>
          <p:nvPr>
            <p:extLst/>
          </p:nvPr>
        </p:nvGraphicFramePr>
        <p:xfrm>
          <a:off x="5497513" y="4445000"/>
          <a:ext cx="17018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" imgW="1701720" imgH="876240" progId="Equation.DSMT4">
                  <p:embed/>
                </p:oleObj>
              </mc:Choice>
              <mc:Fallback>
                <p:oleObj name="Equation" r:id="rId6" imgW="170172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7513" y="4445000"/>
                        <a:ext cx="17018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/>
          <p:cNvGraphicFramePr>
            <a:graphicFrameLocks noChangeAspect="1"/>
          </p:cNvGraphicFramePr>
          <p:nvPr>
            <p:extLst/>
          </p:nvPr>
        </p:nvGraphicFramePr>
        <p:xfrm>
          <a:off x="7412038" y="4591050"/>
          <a:ext cx="1447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8" imgW="1447560" imgH="583920" progId="Equation.DSMT4">
                  <p:embed/>
                </p:oleObj>
              </mc:Choice>
              <mc:Fallback>
                <p:oleObj name="Equation" r:id="rId8" imgW="14475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12038" y="4591050"/>
                        <a:ext cx="14478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6618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438094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9171710" y="4017819"/>
            <a:ext cx="3020290" cy="1330036"/>
          </a:xfrm>
          <a:prstGeom prst="wedgeEllipseCallout">
            <a:avLst>
              <a:gd name="adj1" fmla="val -94526"/>
              <a:gd name="adj2" fmla="val 26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Para saber o que posso ver, podemos localizar minha imagem primeiro.</a:t>
            </a:r>
          </a:p>
        </p:txBody>
      </p:sp>
    </p:spTree>
    <p:extLst>
      <p:ext uri="{BB962C8B-B14F-4D97-AF65-F5344CB8AC3E}">
        <p14:creationId xmlns:p14="http://schemas.microsoft.com/office/powerpoint/2010/main" val="1704600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7920760" y="217711"/>
            <a:ext cx="3020290" cy="731981"/>
          </a:xfrm>
          <a:prstGeom prst="wedgeEllipseCallout">
            <a:avLst>
              <a:gd name="adj1" fmla="val 39190"/>
              <a:gd name="adj2" fmla="val 2277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Olha minha imagem aqui.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2710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6299200" y="217711"/>
            <a:ext cx="4641850" cy="1293589"/>
          </a:xfrm>
          <a:prstGeom prst="wedgeEllipseCallout">
            <a:avLst>
              <a:gd name="adj1" fmla="val 41926"/>
              <a:gd name="adj2" fmla="val 89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Desenhamos as duas linhas que saem do topo e da base da árvore e seguem na direção da imagem de meu olho.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308100" y="949692"/>
            <a:ext cx="9410700" cy="1107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308100" y="2070100"/>
            <a:ext cx="9410700" cy="1054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894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8051800" y="217712"/>
            <a:ext cx="2889250" cy="617682"/>
          </a:xfrm>
          <a:prstGeom prst="wedgeEllipseCallout">
            <a:avLst>
              <a:gd name="adj1" fmla="val -20492"/>
              <a:gd name="adj2" fmla="val 2496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Esse é o tamanho mínimo do espelho.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308100" y="949692"/>
            <a:ext cx="9410700" cy="1107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308100" y="2070100"/>
            <a:ext cx="9410700" cy="1054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8893175" y="1843088"/>
            <a:ext cx="0" cy="4262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952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13" name="Forma livre 12"/>
          <p:cNvSpPr/>
          <p:nvPr/>
        </p:nvSpPr>
        <p:spPr>
          <a:xfrm>
            <a:off x="8896350" y="1828800"/>
            <a:ext cx="1828800" cy="428625"/>
          </a:xfrm>
          <a:custGeom>
            <a:avLst/>
            <a:gdLst>
              <a:gd name="connsiteX0" fmla="*/ 0 w 1828800"/>
              <a:gd name="connsiteY0" fmla="*/ 0 h 428625"/>
              <a:gd name="connsiteX1" fmla="*/ 9525 w 1828800"/>
              <a:gd name="connsiteY1" fmla="*/ 428625 h 428625"/>
              <a:gd name="connsiteX2" fmla="*/ 1828800 w 1828800"/>
              <a:gd name="connsiteY2" fmla="*/ 238125 h 428625"/>
              <a:gd name="connsiteX3" fmla="*/ 0 w 1828800"/>
              <a:gd name="connsiteY3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428625">
                <a:moveTo>
                  <a:pt x="0" y="0"/>
                </a:moveTo>
                <a:lnTo>
                  <a:pt x="9525" y="428625"/>
                </a:lnTo>
                <a:lnTo>
                  <a:pt x="1828800" y="238125"/>
                </a:lnTo>
                <a:lnTo>
                  <a:pt x="0" y="0"/>
                </a:lnTo>
                <a:close/>
              </a:path>
            </a:pathLst>
          </a:custGeom>
          <a:solidFill>
            <a:srgbClr val="E54BDE">
              <a:alpha val="40000"/>
            </a:srgbClr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1276350" y="942975"/>
            <a:ext cx="9439275" cy="2181225"/>
          </a:xfrm>
          <a:custGeom>
            <a:avLst/>
            <a:gdLst>
              <a:gd name="connsiteX0" fmla="*/ 0 w 9439275"/>
              <a:gd name="connsiteY0" fmla="*/ 0 h 2181225"/>
              <a:gd name="connsiteX1" fmla="*/ 0 w 9439275"/>
              <a:gd name="connsiteY1" fmla="*/ 2181225 h 2181225"/>
              <a:gd name="connsiteX2" fmla="*/ 9439275 w 9439275"/>
              <a:gd name="connsiteY2" fmla="*/ 1114425 h 2181225"/>
              <a:gd name="connsiteX3" fmla="*/ 0 w 9439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9275" h="2181225">
                <a:moveTo>
                  <a:pt x="0" y="0"/>
                </a:moveTo>
                <a:lnTo>
                  <a:pt x="0" y="2181225"/>
                </a:lnTo>
                <a:lnTo>
                  <a:pt x="9439275" y="1114425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elipse 3"/>
          <p:cNvSpPr/>
          <p:nvPr/>
        </p:nvSpPr>
        <p:spPr>
          <a:xfrm>
            <a:off x="1308100" y="3681698"/>
            <a:ext cx="4155937" cy="571568"/>
          </a:xfrm>
          <a:prstGeom prst="wedgeEllipseCallout">
            <a:avLst>
              <a:gd name="adj1" fmla="val -44726"/>
              <a:gd name="adj2" fmla="val -367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Faremos novamente semelhança de triângulos.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308100" y="949692"/>
            <a:ext cx="9410700" cy="1107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308100" y="2070100"/>
            <a:ext cx="9410700" cy="1054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8893175" y="1843088"/>
            <a:ext cx="0" cy="4262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289188" y="949693"/>
            <a:ext cx="0" cy="2174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277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13" name="Forma livre 12"/>
          <p:cNvSpPr/>
          <p:nvPr/>
        </p:nvSpPr>
        <p:spPr>
          <a:xfrm>
            <a:off x="8896350" y="1828800"/>
            <a:ext cx="1828800" cy="428625"/>
          </a:xfrm>
          <a:custGeom>
            <a:avLst/>
            <a:gdLst>
              <a:gd name="connsiteX0" fmla="*/ 0 w 1828800"/>
              <a:gd name="connsiteY0" fmla="*/ 0 h 428625"/>
              <a:gd name="connsiteX1" fmla="*/ 9525 w 1828800"/>
              <a:gd name="connsiteY1" fmla="*/ 428625 h 428625"/>
              <a:gd name="connsiteX2" fmla="*/ 1828800 w 1828800"/>
              <a:gd name="connsiteY2" fmla="*/ 238125 h 428625"/>
              <a:gd name="connsiteX3" fmla="*/ 0 w 1828800"/>
              <a:gd name="connsiteY3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428625">
                <a:moveTo>
                  <a:pt x="0" y="0"/>
                </a:moveTo>
                <a:lnTo>
                  <a:pt x="9525" y="428625"/>
                </a:lnTo>
                <a:lnTo>
                  <a:pt x="1828800" y="238125"/>
                </a:lnTo>
                <a:lnTo>
                  <a:pt x="0" y="0"/>
                </a:lnTo>
                <a:close/>
              </a:path>
            </a:pathLst>
          </a:custGeom>
          <a:solidFill>
            <a:srgbClr val="E54BDE">
              <a:alpha val="40000"/>
            </a:srgbClr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1276350" y="942975"/>
            <a:ext cx="9439275" cy="2181225"/>
          </a:xfrm>
          <a:custGeom>
            <a:avLst/>
            <a:gdLst>
              <a:gd name="connsiteX0" fmla="*/ 0 w 9439275"/>
              <a:gd name="connsiteY0" fmla="*/ 0 h 2181225"/>
              <a:gd name="connsiteX1" fmla="*/ 0 w 9439275"/>
              <a:gd name="connsiteY1" fmla="*/ 2181225 h 2181225"/>
              <a:gd name="connsiteX2" fmla="*/ 9439275 w 9439275"/>
              <a:gd name="connsiteY2" fmla="*/ 1114425 h 2181225"/>
              <a:gd name="connsiteX3" fmla="*/ 0 w 9439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9275" h="2181225">
                <a:moveTo>
                  <a:pt x="0" y="0"/>
                </a:moveTo>
                <a:lnTo>
                  <a:pt x="0" y="2181225"/>
                </a:lnTo>
                <a:lnTo>
                  <a:pt x="9439275" y="1114425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elipse 3"/>
          <p:cNvSpPr/>
          <p:nvPr/>
        </p:nvSpPr>
        <p:spPr>
          <a:xfrm>
            <a:off x="1117600" y="5758148"/>
            <a:ext cx="4155937" cy="571568"/>
          </a:xfrm>
          <a:prstGeom prst="wedgeEllipseCallout">
            <a:avLst>
              <a:gd name="adj1" fmla="val 54743"/>
              <a:gd name="adj2" fmla="val -193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Faremos isso já substituindo os dados...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308100" y="949692"/>
            <a:ext cx="9410700" cy="1107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308100" y="2070100"/>
            <a:ext cx="9410700" cy="1054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8893175" y="1843088"/>
            <a:ext cx="0" cy="4262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289188" y="949693"/>
            <a:ext cx="0" cy="2174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to 2"/>
          <p:cNvGraphicFramePr>
            <a:graphicFrameLocks noChangeAspect="1"/>
          </p:cNvGraphicFramePr>
          <p:nvPr>
            <p:extLst/>
          </p:nvPr>
        </p:nvGraphicFramePr>
        <p:xfrm>
          <a:off x="5594350" y="4498975"/>
          <a:ext cx="421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5" imgW="4216320" imgH="838080" progId="Equation.DSMT4">
                  <p:embed/>
                </p:oleObj>
              </mc:Choice>
              <mc:Fallback>
                <p:oleObj name="Equation" r:id="rId5" imgW="42163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4350" y="4498975"/>
                        <a:ext cx="4216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50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89459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Extra 1 – apostila 1, pp 224     #07</a:t>
            </a:r>
          </a:p>
        </p:txBody>
      </p:sp>
    </p:spTree>
    <p:extLst>
      <p:ext uri="{BB962C8B-B14F-4D97-AF65-F5344CB8AC3E}">
        <p14:creationId xmlns:p14="http://schemas.microsoft.com/office/powerpoint/2010/main" val="3578433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13" name="Forma livre 12"/>
          <p:cNvSpPr/>
          <p:nvPr/>
        </p:nvSpPr>
        <p:spPr>
          <a:xfrm>
            <a:off x="8896350" y="1828800"/>
            <a:ext cx="1828800" cy="428625"/>
          </a:xfrm>
          <a:custGeom>
            <a:avLst/>
            <a:gdLst>
              <a:gd name="connsiteX0" fmla="*/ 0 w 1828800"/>
              <a:gd name="connsiteY0" fmla="*/ 0 h 428625"/>
              <a:gd name="connsiteX1" fmla="*/ 9525 w 1828800"/>
              <a:gd name="connsiteY1" fmla="*/ 428625 h 428625"/>
              <a:gd name="connsiteX2" fmla="*/ 1828800 w 1828800"/>
              <a:gd name="connsiteY2" fmla="*/ 238125 h 428625"/>
              <a:gd name="connsiteX3" fmla="*/ 0 w 1828800"/>
              <a:gd name="connsiteY3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428625">
                <a:moveTo>
                  <a:pt x="0" y="0"/>
                </a:moveTo>
                <a:lnTo>
                  <a:pt x="9525" y="428625"/>
                </a:lnTo>
                <a:lnTo>
                  <a:pt x="1828800" y="238125"/>
                </a:lnTo>
                <a:lnTo>
                  <a:pt x="0" y="0"/>
                </a:lnTo>
                <a:close/>
              </a:path>
            </a:pathLst>
          </a:custGeom>
          <a:solidFill>
            <a:srgbClr val="E54BDE">
              <a:alpha val="40000"/>
            </a:srgbClr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1276350" y="942975"/>
            <a:ext cx="9439275" cy="2181225"/>
          </a:xfrm>
          <a:custGeom>
            <a:avLst/>
            <a:gdLst>
              <a:gd name="connsiteX0" fmla="*/ 0 w 9439275"/>
              <a:gd name="connsiteY0" fmla="*/ 0 h 2181225"/>
              <a:gd name="connsiteX1" fmla="*/ 0 w 9439275"/>
              <a:gd name="connsiteY1" fmla="*/ 2181225 h 2181225"/>
              <a:gd name="connsiteX2" fmla="*/ 9439275 w 9439275"/>
              <a:gd name="connsiteY2" fmla="*/ 1114425 h 2181225"/>
              <a:gd name="connsiteX3" fmla="*/ 0 w 9439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9275" h="2181225">
                <a:moveTo>
                  <a:pt x="0" y="0"/>
                </a:moveTo>
                <a:lnTo>
                  <a:pt x="0" y="2181225"/>
                </a:lnTo>
                <a:lnTo>
                  <a:pt x="9439275" y="1114425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elipse 3"/>
          <p:cNvSpPr/>
          <p:nvPr/>
        </p:nvSpPr>
        <p:spPr>
          <a:xfrm>
            <a:off x="171450" y="5337175"/>
            <a:ext cx="4187687" cy="1099852"/>
          </a:xfrm>
          <a:prstGeom prst="wedgeEllipseCallout">
            <a:avLst>
              <a:gd name="adj1" fmla="val 67025"/>
              <a:gd name="adj2" fmla="val -2249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Note que a altura do triângulo grande é a distância entre a árvore e a imagem.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308100" y="949692"/>
            <a:ext cx="9410700" cy="1107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308100" y="2070100"/>
            <a:ext cx="9410700" cy="1054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8893175" y="1843088"/>
            <a:ext cx="0" cy="4262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289188" y="949693"/>
            <a:ext cx="0" cy="2174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5594350" y="4498975"/>
          <a:ext cx="421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4216320" imgH="838080" progId="Equation.DSMT4">
                  <p:embed/>
                </p:oleObj>
              </mc:Choice>
              <mc:Fallback>
                <p:oleObj name="Equation" r:id="rId5" imgW="42163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4350" y="4498975"/>
                        <a:ext cx="4216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 explicativo em elipse 13"/>
          <p:cNvSpPr/>
          <p:nvPr/>
        </p:nvSpPr>
        <p:spPr>
          <a:xfrm>
            <a:off x="171449" y="5337175"/>
            <a:ext cx="4187687" cy="1099852"/>
          </a:xfrm>
          <a:prstGeom prst="wedgeEllipseCallout">
            <a:avLst>
              <a:gd name="adj1" fmla="val 73394"/>
              <a:gd name="adj2" fmla="val -108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Note que a altura do triângulo grande é a distância entre a árvore e a imagem.</a:t>
            </a:r>
          </a:p>
        </p:txBody>
      </p:sp>
    </p:spTree>
    <p:extLst>
      <p:ext uri="{BB962C8B-B14F-4D97-AF65-F5344CB8AC3E}">
        <p14:creationId xmlns:p14="http://schemas.microsoft.com/office/powerpoint/2010/main" val="123381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13" name="Forma livre 12"/>
          <p:cNvSpPr/>
          <p:nvPr/>
        </p:nvSpPr>
        <p:spPr>
          <a:xfrm>
            <a:off x="8896350" y="1828800"/>
            <a:ext cx="1828800" cy="428625"/>
          </a:xfrm>
          <a:custGeom>
            <a:avLst/>
            <a:gdLst>
              <a:gd name="connsiteX0" fmla="*/ 0 w 1828800"/>
              <a:gd name="connsiteY0" fmla="*/ 0 h 428625"/>
              <a:gd name="connsiteX1" fmla="*/ 9525 w 1828800"/>
              <a:gd name="connsiteY1" fmla="*/ 428625 h 428625"/>
              <a:gd name="connsiteX2" fmla="*/ 1828800 w 1828800"/>
              <a:gd name="connsiteY2" fmla="*/ 238125 h 428625"/>
              <a:gd name="connsiteX3" fmla="*/ 0 w 1828800"/>
              <a:gd name="connsiteY3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428625">
                <a:moveTo>
                  <a:pt x="0" y="0"/>
                </a:moveTo>
                <a:lnTo>
                  <a:pt x="9525" y="428625"/>
                </a:lnTo>
                <a:lnTo>
                  <a:pt x="1828800" y="238125"/>
                </a:lnTo>
                <a:lnTo>
                  <a:pt x="0" y="0"/>
                </a:lnTo>
                <a:close/>
              </a:path>
            </a:pathLst>
          </a:custGeom>
          <a:solidFill>
            <a:srgbClr val="E54BDE">
              <a:alpha val="40000"/>
            </a:srgbClr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1276350" y="942975"/>
            <a:ext cx="9439275" cy="2181225"/>
          </a:xfrm>
          <a:custGeom>
            <a:avLst/>
            <a:gdLst>
              <a:gd name="connsiteX0" fmla="*/ 0 w 9439275"/>
              <a:gd name="connsiteY0" fmla="*/ 0 h 2181225"/>
              <a:gd name="connsiteX1" fmla="*/ 0 w 9439275"/>
              <a:gd name="connsiteY1" fmla="*/ 2181225 h 2181225"/>
              <a:gd name="connsiteX2" fmla="*/ 9439275 w 9439275"/>
              <a:gd name="connsiteY2" fmla="*/ 1114425 h 2181225"/>
              <a:gd name="connsiteX3" fmla="*/ 0 w 9439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9275" h="2181225">
                <a:moveTo>
                  <a:pt x="0" y="0"/>
                </a:moveTo>
                <a:lnTo>
                  <a:pt x="0" y="2181225"/>
                </a:lnTo>
                <a:lnTo>
                  <a:pt x="9439275" y="1114425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elipse 3"/>
          <p:cNvSpPr/>
          <p:nvPr/>
        </p:nvSpPr>
        <p:spPr>
          <a:xfrm>
            <a:off x="171450" y="5337175"/>
            <a:ext cx="4187687" cy="1099852"/>
          </a:xfrm>
          <a:prstGeom prst="wedgeEllipseCallout">
            <a:avLst>
              <a:gd name="adj1" fmla="val 173473"/>
              <a:gd name="adj2" fmla="val -217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Note que a altura do triângulo grande é a distância entre a árvore e a imagem.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308100" y="949692"/>
            <a:ext cx="9410700" cy="1107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308100" y="2070100"/>
            <a:ext cx="9410700" cy="1054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8893175" y="1843088"/>
            <a:ext cx="0" cy="4262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289188" y="949693"/>
            <a:ext cx="0" cy="2174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5594350" y="4498975"/>
          <a:ext cx="421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5" imgW="4216320" imgH="838080" progId="Equation.DSMT4">
                  <p:embed/>
                </p:oleObj>
              </mc:Choice>
              <mc:Fallback>
                <p:oleObj name="Equation" r:id="rId5" imgW="42163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4350" y="4498975"/>
                        <a:ext cx="4216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 explicativo em elipse 13"/>
          <p:cNvSpPr/>
          <p:nvPr/>
        </p:nvSpPr>
        <p:spPr>
          <a:xfrm>
            <a:off x="171449" y="5337175"/>
            <a:ext cx="4187687" cy="1099852"/>
          </a:xfrm>
          <a:prstGeom prst="wedgeEllipseCallout">
            <a:avLst>
              <a:gd name="adj1" fmla="val 77033"/>
              <a:gd name="adj2" fmla="val -742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Alturinha é a distância entre a imagem e o espelho.</a:t>
            </a:r>
          </a:p>
        </p:txBody>
      </p:sp>
    </p:spTree>
    <p:extLst>
      <p:ext uri="{BB962C8B-B14F-4D97-AF65-F5344CB8AC3E}">
        <p14:creationId xmlns:p14="http://schemas.microsoft.com/office/powerpoint/2010/main" val="582381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13" name="Forma livre 12"/>
          <p:cNvSpPr/>
          <p:nvPr/>
        </p:nvSpPr>
        <p:spPr>
          <a:xfrm>
            <a:off x="8896350" y="1828800"/>
            <a:ext cx="1828800" cy="428625"/>
          </a:xfrm>
          <a:custGeom>
            <a:avLst/>
            <a:gdLst>
              <a:gd name="connsiteX0" fmla="*/ 0 w 1828800"/>
              <a:gd name="connsiteY0" fmla="*/ 0 h 428625"/>
              <a:gd name="connsiteX1" fmla="*/ 9525 w 1828800"/>
              <a:gd name="connsiteY1" fmla="*/ 428625 h 428625"/>
              <a:gd name="connsiteX2" fmla="*/ 1828800 w 1828800"/>
              <a:gd name="connsiteY2" fmla="*/ 238125 h 428625"/>
              <a:gd name="connsiteX3" fmla="*/ 0 w 1828800"/>
              <a:gd name="connsiteY3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428625">
                <a:moveTo>
                  <a:pt x="0" y="0"/>
                </a:moveTo>
                <a:lnTo>
                  <a:pt x="9525" y="428625"/>
                </a:lnTo>
                <a:lnTo>
                  <a:pt x="1828800" y="238125"/>
                </a:lnTo>
                <a:lnTo>
                  <a:pt x="0" y="0"/>
                </a:lnTo>
                <a:close/>
              </a:path>
            </a:pathLst>
          </a:custGeom>
          <a:solidFill>
            <a:srgbClr val="E54BDE">
              <a:alpha val="40000"/>
            </a:srgbClr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1276350" y="942975"/>
            <a:ext cx="9439275" cy="2181225"/>
          </a:xfrm>
          <a:custGeom>
            <a:avLst/>
            <a:gdLst>
              <a:gd name="connsiteX0" fmla="*/ 0 w 9439275"/>
              <a:gd name="connsiteY0" fmla="*/ 0 h 2181225"/>
              <a:gd name="connsiteX1" fmla="*/ 0 w 9439275"/>
              <a:gd name="connsiteY1" fmla="*/ 2181225 h 2181225"/>
              <a:gd name="connsiteX2" fmla="*/ 9439275 w 9439275"/>
              <a:gd name="connsiteY2" fmla="*/ 1114425 h 2181225"/>
              <a:gd name="connsiteX3" fmla="*/ 0 w 9439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9275" h="2181225">
                <a:moveTo>
                  <a:pt x="0" y="0"/>
                </a:moveTo>
                <a:lnTo>
                  <a:pt x="0" y="2181225"/>
                </a:lnTo>
                <a:lnTo>
                  <a:pt x="9439275" y="1114425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elipse 3"/>
          <p:cNvSpPr/>
          <p:nvPr/>
        </p:nvSpPr>
        <p:spPr>
          <a:xfrm>
            <a:off x="171450" y="5337175"/>
            <a:ext cx="4187687" cy="1099852"/>
          </a:xfrm>
          <a:prstGeom prst="wedgeEllipseCallout">
            <a:avLst>
              <a:gd name="adj1" fmla="val -21226"/>
              <a:gd name="adj2" fmla="val -332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Note que a altura do triângulo grande é a distância entre a árvore e a imagem.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308100" y="949692"/>
            <a:ext cx="9410700" cy="1107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308100" y="2070100"/>
            <a:ext cx="9410700" cy="1054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8893175" y="1843088"/>
            <a:ext cx="0" cy="4262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289188" y="949693"/>
            <a:ext cx="0" cy="2174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5594350" y="4498975"/>
          <a:ext cx="421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5" imgW="4216320" imgH="838080" progId="Equation.DSMT4">
                  <p:embed/>
                </p:oleObj>
              </mc:Choice>
              <mc:Fallback>
                <p:oleObj name="Equation" r:id="rId5" imgW="42163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4350" y="4498975"/>
                        <a:ext cx="4216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 explicativo em elipse 13"/>
          <p:cNvSpPr/>
          <p:nvPr/>
        </p:nvSpPr>
        <p:spPr>
          <a:xfrm>
            <a:off x="171449" y="5337175"/>
            <a:ext cx="4187687" cy="1099852"/>
          </a:xfrm>
          <a:prstGeom prst="wedgeEllipseCallout">
            <a:avLst>
              <a:gd name="adj1" fmla="val 94319"/>
              <a:gd name="adj2" fmla="val -1019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 é a altura da árvore</a:t>
            </a:r>
          </a:p>
        </p:txBody>
      </p:sp>
    </p:spTree>
    <p:extLst>
      <p:ext uri="{BB962C8B-B14F-4D97-AF65-F5344CB8AC3E}">
        <p14:creationId xmlns:p14="http://schemas.microsoft.com/office/powerpoint/2010/main" val="3370009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13" name="Forma livre 12"/>
          <p:cNvSpPr/>
          <p:nvPr/>
        </p:nvSpPr>
        <p:spPr>
          <a:xfrm>
            <a:off x="8896350" y="1828800"/>
            <a:ext cx="1828800" cy="428625"/>
          </a:xfrm>
          <a:custGeom>
            <a:avLst/>
            <a:gdLst>
              <a:gd name="connsiteX0" fmla="*/ 0 w 1828800"/>
              <a:gd name="connsiteY0" fmla="*/ 0 h 428625"/>
              <a:gd name="connsiteX1" fmla="*/ 9525 w 1828800"/>
              <a:gd name="connsiteY1" fmla="*/ 428625 h 428625"/>
              <a:gd name="connsiteX2" fmla="*/ 1828800 w 1828800"/>
              <a:gd name="connsiteY2" fmla="*/ 238125 h 428625"/>
              <a:gd name="connsiteX3" fmla="*/ 0 w 1828800"/>
              <a:gd name="connsiteY3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428625">
                <a:moveTo>
                  <a:pt x="0" y="0"/>
                </a:moveTo>
                <a:lnTo>
                  <a:pt x="9525" y="428625"/>
                </a:lnTo>
                <a:lnTo>
                  <a:pt x="1828800" y="238125"/>
                </a:lnTo>
                <a:lnTo>
                  <a:pt x="0" y="0"/>
                </a:lnTo>
                <a:close/>
              </a:path>
            </a:pathLst>
          </a:custGeom>
          <a:solidFill>
            <a:srgbClr val="E54BDE">
              <a:alpha val="40000"/>
            </a:srgbClr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1276350" y="942975"/>
            <a:ext cx="9439275" cy="2181225"/>
          </a:xfrm>
          <a:custGeom>
            <a:avLst/>
            <a:gdLst>
              <a:gd name="connsiteX0" fmla="*/ 0 w 9439275"/>
              <a:gd name="connsiteY0" fmla="*/ 0 h 2181225"/>
              <a:gd name="connsiteX1" fmla="*/ 0 w 9439275"/>
              <a:gd name="connsiteY1" fmla="*/ 2181225 h 2181225"/>
              <a:gd name="connsiteX2" fmla="*/ 9439275 w 9439275"/>
              <a:gd name="connsiteY2" fmla="*/ 1114425 h 2181225"/>
              <a:gd name="connsiteX3" fmla="*/ 0 w 9439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9275" h="2181225">
                <a:moveTo>
                  <a:pt x="0" y="0"/>
                </a:moveTo>
                <a:lnTo>
                  <a:pt x="0" y="2181225"/>
                </a:lnTo>
                <a:lnTo>
                  <a:pt x="9439275" y="1114425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elipse 3"/>
          <p:cNvSpPr/>
          <p:nvPr/>
        </p:nvSpPr>
        <p:spPr>
          <a:xfrm>
            <a:off x="171450" y="5337175"/>
            <a:ext cx="4187687" cy="1099852"/>
          </a:xfrm>
          <a:prstGeom prst="wedgeEllipseCallout">
            <a:avLst>
              <a:gd name="adj1" fmla="val 154822"/>
              <a:gd name="adj2" fmla="val -3479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Note que a altura do triângulo grande é a distância entre a árvore e a imagem.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308100" y="949692"/>
            <a:ext cx="9410700" cy="1107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308100" y="2070100"/>
            <a:ext cx="9410700" cy="1054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8893175" y="1843088"/>
            <a:ext cx="0" cy="4262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289188" y="949693"/>
            <a:ext cx="0" cy="2174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5594350" y="4498975"/>
          <a:ext cx="421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5" imgW="4216320" imgH="838080" progId="Equation.DSMT4">
                  <p:embed/>
                </p:oleObj>
              </mc:Choice>
              <mc:Fallback>
                <p:oleObj name="Equation" r:id="rId5" imgW="42163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4350" y="4498975"/>
                        <a:ext cx="4216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 explicativo em elipse 13"/>
          <p:cNvSpPr/>
          <p:nvPr/>
        </p:nvSpPr>
        <p:spPr>
          <a:xfrm>
            <a:off x="171449" y="5337175"/>
            <a:ext cx="4187687" cy="1099852"/>
          </a:xfrm>
          <a:prstGeom prst="wedgeEllipseCallout">
            <a:avLst>
              <a:gd name="adj1" fmla="val 93409"/>
              <a:gd name="adj2" fmla="val -69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Por fim b é o tamanho mínimo do espelho.</a:t>
            </a:r>
          </a:p>
        </p:txBody>
      </p:sp>
    </p:spTree>
    <p:extLst>
      <p:ext uri="{BB962C8B-B14F-4D97-AF65-F5344CB8AC3E}">
        <p14:creationId xmlns:p14="http://schemas.microsoft.com/office/powerpoint/2010/main" val="3380397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b="21874"/>
          <a:stretch/>
        </p:blipFill>
        <p:spPr>
          <a:xfrm flipH="1">
            <a:off x="8183182" y="1306323"/>
            <a:ext cx="3183318" cy="18178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22841" t="60040" r="24318" b="7035"/>
          <a:stretch/>
        </p:blipFill>
        <p:spPr>
          <a:xfrm>
            <a:off x="0" y="623455"/>
            <a:ext cx="9171710" cy="3017790"/>
          </a:xfrm>
          <a:prstGeom prst="rect">
            <a:avLst/>
          </a:prstGeom>
        </p:spPr>
      </p:pic>
      <p:sp>
        <p:nvSpPr>
          <p:cNvPr id="13" name="Forma livre 12"/>
          <p:cNvSpPr/>
          <p:nvPr/>
        </p:nvSpPr>
        <p:spPr>
          <a:xfrm>
            <a:off x="8896350" y="1828800"/>
            <a:ext cx="1828800" cy="428625"/>
          </a:xfrm>
          <a:custGeom>
            <a:avLst/>
            <a:gdLst>
              <a:gd name="connsiteX0" fmla="*/ 0 w 1828800"/>
              <a:gd name="connsiteY0" fmla="*/ 0 h 428625"/>
              <a:gd name="connsiteX1" fmla="*/ 9525 w 1828800"/>
              <a:gd name="connsiteY1" fmla="*/ 428625 h 428625"/>
              <a:gd name="connsiteX2" fmla="*/ 1828800 w 1828800"/>
              <a:gd name="connsiteY2" fmla="*/ 238125 h 428625"/>
              <a:gd name="connsiteX3" fmla="*/ 0 w 1828800"/>
              <a:gd name="connsiteY3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428625">
                <a:moveTo>
                  <a:pt x="0" y="0"/>
                </a:moveTo>
                <a:lnTo>
                  <a:pt x="9525" y="428625"/>
                </a:lnTo>
                <a:lnTo>
                  <a:pt x="1828800" y="238125"/>
                </a:lnTo>
                <a:lnTo>
                  <a:pt x="0" y="0"/>
                </a:lnTo>
                <a:close/>
              </a:path>
            </a:pathLst>
          </a:custGeom>
          <a:solidFill>
            <a:srgbClr val="E54BDE">
              <a:alpha val="40000"/>
            </a:srgbClr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1276350" y="942975"/>
            <a:ext cx="9439275" cy="2181225"/>
          </a:xfrm>
          <a:custGeom>
            <a:avLst/>
            <a:gdLst>
              <a:gd name="connsiteX0" fmla="*/ 0 w 9439275"/>
              <a:gd name="connsiteY0" fmla="*/ 0 h 2181225"/>
              <a:gd name="connsiteX1" fmla="*/ 0 w 9439275"/>
              <a:gd name="connsiteY1" fmla="*/ 2181225 h 2181225"/>
              <a:gd name="connsiteX2" fmla="*/ 9439275 w 9439275"/>
              <a:gd name="connsiteY2" fmla="*/ 1114425 h 2181225"/>
              <a:gd name="connsiteX3" fmla="*/ 0 w 9439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9275" h="2181225">
                <a:moveTo>
                  <a:pt x="0" y="0"/>
                </a:moveTo>
                <a:lnTo>
                  <a:pt x="0" y="2181225"/>
                </a:lnTo>
                <a:lnTo>
                  <a:pt x="9439275" y="1114425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elipse 3"/>
          <p:cNvSpPr/>
          <p:nvPr/>
        </p:nvSpPr>
        <p:spPr>
          <a:xfrm>
            <a:off x="171450" y="5337175"/>
            <a:ext cx="4187687" cy="1099852"/>
          </a:xfrm>
          <a:prstGeom prst="wedgeEllipseCallout">
            <a:avLst>
              <a:gd name="adj1" fmla="val 102053"/>
              <a:gd name="adj2" fmla="val -311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Vamos para a próxima questão...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8940800" y="3238500"/>
            <a:ext cx="20193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690100" y="3225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m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308100" y="949692"/>
            <a:ext cx="9410700" cy="11077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308100" y="2070100"/>
            <a:ext cx="9410700" cy="1054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8893175" y="1843088"/>
            <a:ext cx="0" cy="4262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289188" y="949693"/>
            <a:ext cx="0" cy="2174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5594350" y="4498975"/>
          <a:ext cx="421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5" imgW="4216320" imgH="838080" progId="Equation.DSMT4">
                  <p:embed/>
                </p:oleObj>
              </mc:Choice>
              <mc:Fallback>
                <p:oleObj name="Equation" r:id="rId5" imgW="42163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4350" y="4498975"/>
                        <a:ext cx="4216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054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22894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Extra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694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54663" cy="3551583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0" y="569843"/>
            <a:ext cx="4850295" cy="702365"/>
          </a:xfrm>
          <a:prstGeom prst="wedgeEllipseCallout">
            <a:avLst>
              <a:gd name="adj1" fmla="val 53516"/>
              <a:gd name="adj2" fmla="val 84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alternativa a) é só substituir na fórmula abaixo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/>
          </p:nvPr>
        </p:nvGraphicFramePr>
        <p:xfrm>
          <a:off x="0" y="3551583"/>
          <a:ext cx="173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4" imgW="1739880" imgH="838080" progId="Equation.DSMT4">
                  <p:embed/>
                </p:oleObj>
              </mc:Choice>
              <mc:Fallback>
                <p:oleObj name="Equation" r:id="rId4" imgW="17398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3551583"/>
                        <a:ext cx="1739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9721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54663" cy="3551583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0" y="569843"/>
            <a:ext cx="4850295" cy="702365"/>
          </a:xfrm>
          <a:prstGeom prst="wedgeEllipseCallout">
            <a:avLst>
              <a:gd name="adj1" fmla="val 53516"/>
              <a:gd name="adj2" fmla="val 84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Note no entanto que o ângulo é este aqui do lado, isto é, 60°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0" y="3551583"/>
          <a:ext cx="173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4" imgW="1739880" imgH="838080" progId="Equation.DSMT4">
                  <p:embed/>
                </p:oleObj>
              </mc:Choice>
              <mc:Fallback>
                <p:oleObj name="Equation" r:id="rId4" imgW="17398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3551583"/>
                        <a:ext cx="1739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ta para baixo 4"/>
          <p:cNvSpPr/>
          <p:nvPr/>
        </p:nvSpPr>
        <p:spPr>
          <a:xfrm rot="6621344">
            <a:off x="7639049" y="1089991"/>
            <a:ext cx="4953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039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54663" cy="3551583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0" y="569843"/>
            <a:ext cx="4850295" cy="702365"/>
          </a:xfrm>
          <a:prstGeom prst="wedgeEllipseCallout">
            <a:avLst>
              <a:gd name="adj1" fmla="val 53516"/>
              <a:gd name="adj2" fmla="val 84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Substituindo os dados...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/>
          </p:nvPr>
        </p:nvGraphicFramePr>
        <p:xfrm>
          <a:off x="0" y="3551583"/>
          <a:ext cx="173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4" imgW="1739880" imgH="838080" progId="Equation.DSMT4">
                  <p:embed/>
                </p:oleObj>
              </mc:Choice>
              <mc:Fallback>
                <p:oleObj name="Equation" r:id="rId4" imgW="17398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3551583"/>
                        <a:ext cx="1739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ta para baixo 4"/>
          <p:cNvSpPr/>
          <p:nvPr/>
        </p:nvSpPr>
        <p:spPr>
          <a:xfrm rot="6621344">
            <a:off x="7639049" y="1089991"/>
            <a:ext cx="4953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/>
          </p:nvPr>
        </p:nvGraphicFramePr>
        <p:xfrm>
          <a:off x="1835150" y="3551238"/>
          <a:ext cx="5130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6" imgW="5130720" imgH="838080" progId="Equation.DSMT4">
                  <p:embed/>
                </p:oleObj>
              </mc:Choice>
              <mc:Fallback>
                <p:oleObj name="Equation" r:id="rId6" imgW="51307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5150" y="3551238"/>
                        <a:ext cx="5130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115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54663" cy="3551583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0" y="569843"/>
            <a:ext cx="4850295" cy="904098"/>
          </a:xfrm>
          <a:prstGeom prst="wedgeEllipseCallout">
            <a:avLst>
              <a:gd name="adj1" fmla="val 53516"/>
              <a:gd name="adj2" fmla="val 84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Na letra B temos que identificar as imagens. Note que ao lado indicamos o objeto.</a:t>
            </a:r>
            <a:endParaRPr lang="pt-BR" dirty="0"/>
          </a:p>
        </p:txBody>
      </p:sp>
      <p:sp>
        <p:nvSpPr>
          <p:cNvPr id="5" name="Seta para baixo 4"/>
          <p:cNvSpPr/>
          <p:nvPr/>
        </p:nvSpPr>
        <p:spPr>
          <a:xfrm rot="5064471">
            <a:off x="7763999" y="1300723"/>
            <a:ext cx="239817" cy="648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731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6037"/>
            <a:ext cx="12036906" cy="4041913"/>
          </a:xfrm>
          <a:prstGeom prst="rect">
            <a:avLst/>
          </a:prstGeo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96036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224     #07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0024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8552" t="19310" r="37353" b="20616"/>
          <a:stretch/>
        </p:blipFill>
        <p:spPr>
          <a:xfrm>
            <a:off x="3238500" y="0"/>
            <a:ext cx="8953500" cy="6469629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0" y="78684"/>
            <a:ext cx="3238500" cy="1395257"/>
          </a:xfrm>
          <a:prstGeom prst="wedgeEllipseCallout">
            <a:avLst>
              <a:gd name="adj1" fmla="val 92928"/>
              <a:gd name="adj2" fmla="val 27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Maior é melhor...</a:t>
            </a:r>
          </a:p>
          <a:p>
            <a:pPr algn="ctr"/>
            <a:r>
              <a:rPr lang="pt-BR" dirty="0" smtClean="0"/>
              <a:t>Também aproveito para indicar as imagens.</a:t>
            </a:r>
            <a:endParaRPr lang="pt-BR" dirty="0"/>
          </a:p>
        </p:txBody>
      </p:sp>
      <p:sp>
        <p:nvSpPr>
          <p:cNvPr id="5" name="Seta para baixo 4"/>
          <p:cNvSpPr/>
          <p:nvPr/>
        </p:nvSpPr>
        <p:spPr>
          <a:xfrm rot="5064471">
            <a:off x="11737807" y="2348474"/>
            <a:ext cx="239817" cy="648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 rot="4080800">
            <a:off x="10715456" y="452169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 rot="17821642">
            <a:off x="7849065" y="452170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 rot="16534340">
            <a:off x="6834004" y="2324978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 rot="1613555">
            <a:off x="8445854" y="3786307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 rot="19933328">
            <a:off x="10116438" y="3624576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140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8552" t="19310" r="37353" b="20616"/>
          <a:stretch/>
        </p:blipFill>
        <p:spPr>
          <a:xfrm>
            <a:off x="3238500" y="0"/>
            <a:ext cx="8953500" cy="6469629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0" y="78683"/>
            <a:ext cx="3238500" cy="2083945"/>
          </a:xfrm>
          <a:prstGeom prst="wedgeEllipseCallout">
            <a:avLst>
              <a:gd name="adj1" fmla="val 97857"/>
              <a:gd name="adj2" fmla="val 2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Lembre-se que a imagem formada por um espelho plano é </a:t>
            </a:r>
            <a:r>
              <a:rPr lang="pt-BR" dirty="0" err="1" smtClean="0"/>
              <a:t>enantiomorfa</a:t>
            </a:r>
            <a:r>
              <a:rPr lang="pt-BR" dirty="0" smtClean="0"/>
              <a:t>, assim marcamos as duas primeiras imagens </a:t>
            </a:r>
            <a:r>
              <a:rPr lang="pt-BR" dirty="0" err="1" smtClean="0"/>
              <a:t>enantiomorfas</a:t>
            </a:r>
            <a:r>
              <a:rPr lang="pt-BR" dirty="0" smtClean="0"/>
              <a:t>.</a:t>
            </a:r>
          </a:p>
        </p:txBody>
      </p:sp>
      <p:sp>
        <p:nvSpPr>
          <p:cNvPr id="5" name="Seta para baixo 4"/>
          <p:cNvSpPr/>
          <p:nvPr/>
        </p:nvSpPr>
        <p:spPr>
          <a:xfrm rot="5064471">
            <a:off x="11737807" y="2348474"/>
            <a:ext cx="239817" cy="648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 rot="4080800">
            <a:off x="10715456" y="452169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 rot="17821642">
            <a:off x="7849065" y="452170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 rot="16534340">
            <a:off x="6834004" y="2324978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 rot="1613555">
            <a:off x="8445854" y="3786307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 rot="19933328">
            <a:off x="10116438" y="3624576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9862054" y="461238"/>
            <a:ext cx="973310" cy="973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979190" y="3967121"/>
            <a:ext cx="973310" cy="973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041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8552" t="19310" r="37353" b="20616"/>
          <a:stretch/>
        </p:blipFill>
        <p:spPr>
          <a:xfrm>
            <a:off x="3238500" y="0"/>
            <a:ext cx="8953500" cy="6469629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0" y="78683"/>
            <a:ext cx="3238500" cy="2083945"/>
          </a:xfrm>
          <a:prstGeom prst="wedgeEllipseCallout">
            <a:avLst>
              <a:gd name="adj1" fmla="val 97857"/>
              <a:gd name="adj2" fmla="val 2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Lembre-se que imagem de imagem deixa de ser </a:t>
            </a:r>
            <a:r>
              <a:rPr lang="pt-BR" dirty="0" err="1" smtClean="0"/>
              <a:t>enantiomorfas</a:t>
            </a:r>
            <a:r>
              <a:rPr lang="pt-BR" dirty="0" smtClean="0"/>
              <a:t>. Assim 3 e 5 não são </a:t>
            </a:r>
            <a:r>
              <a:rPr lang="pt-BR" dirty="0" err="1" smtClean="0"/>
              <a:t>enantiomorfas</a:t>
            </a:r>
            <a:r>
              <a:rPr lang="pt-BR" dirty="0" smtClean="0"/>
              <a:t>.</a:t>
            </a:r>
          </a:p>
        </p:txBody>
      </p:sp>
      <p:sp>
        <p:nvSpPr>
          <p:cNvPr id="5" name="Seta para baixo 4"/>
          <p:cNvSpPr/>
          <p:nvPr/>
        </p:nvSpPr>
        <p:spPr>
          <a:xfrm rot="5064471">
            <a:off x="11737807" y="2348474"/>
            <a:ext cx="239817" cy="648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 rot="4080800">
            <a:off x="10715456" y="452169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 rot="17821642">
            <a:off x="7849065" y="452170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 rot="16534340">
            <a:off x="6834004" y="2324978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 rot="1613555">
            <a:off x="8445854" y="3786307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 rot="19933328">
            <a:off x="10116438" y="3624576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9862054" y="461238"/>
            <a:ext cx="973310" cy="973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979190" y="3967121"/>
            <a:ext cx="973310" cy="973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232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8552" t="19310" r="37353" b="20616"/>
          <a:stretch/>
        </p:blipFill>
        <p:spPr>
          <a:xfrm>
            <a:off x="3238500" y="0"/>
            <a:ext cx="8953500" cy="6469629"/>
          </a:xfrm>
          <a:prstGeom prst="rect">
            <a:avLst/>
          </a:prstGeom>
        </p:spPr>
      </p:pic>
      <p:sp>
        <p:nvSpPr>
          <p:cNvPr id="4" name="Texto explicativo em elipse 3"/>
          <p:cNvSpPr/>
          <p:nvPr/>
        </p:nvSpPr>
        <p:spPr>
          <a:xfrm>
            <a:off x="0" y="78683"/>
            <a:ext cx="3238500" cy="1140517"/>
          </a:xfrm>
          <a:prstGeom prst="wedgeEllipseCallout">
            <a:avLst>
              <a:gd name="adj1" fmla="val 98753"/>
              <a:gd name="adj2" fmla="val 43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Por fim, a última imagem gerada é </a:t>
            </a:r>
            <a:r>
              <a:rPr lang="pt-BR" dirty="0" err="1" smtClean="0"/>
              <a:t>enantiomorfa</a:t>
            </a:r>
            <a:endParaRPr lang="pt-BR" dirty="0" smtClean="0"/>
          </a:p>
        </p:txBody>
      </p:sp>
      <p:sp>
        <p:nvSpPr>
          <p:cNvPr id="5" name="Seta para baixo 4"/>
          <p:cNvSpPr/>
          <p:nvPr/>
        </p:nvSpPr>
        <p:spPr>
          <a:xfrm rot="5064471">
            <a:off x="11737807" y="2348474"/>
            <a:ext cx="239817" cy="648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 rot="4080800">
            <a:off x="10715456" y="452169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 rot="17821642">
            <a:off x="7849065" y="452170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 rot="16534340">
            <a:off x="6834004" y="2324978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 rot="1613555">
            <a:off x="8445854" y="3786307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 rot="19933328">
            <a:off x="10116438" y="3624576"/>
            <a:ext cx="239817" cy="6482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9862054" y="461238"/>
            <a:ext cx="973310" cy="973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9979190" y="3967121"/>
            <a:ext cx="973310" cy="973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995663" y="2185962"/>
            <a:ext cx="973310" cy="973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475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54663" cy="3551583"/>
          </a:xfrm>
          <a:prstGeom prst="rect">
            <a:avLst/>
          </a:prstGeom>
        </p:spPr>
      </p:pic>
      <p:sp>
        <p:nvSpPr>
          <p:cNvPr id="5" name="Texto explicativo em elipse 4"/>
          <p:cNvSpPr/>
          <p:nvPr/>
        </p:nvSpPr>
        <p:spPr>
          <a:xfrm>
            <a:off x="0" y="78683"/>
            <a:ext cx="3238500" cy="1140517"/>
          </a:xfrm>
          <a:prstGeom prst="wedgeEllipseCallout">
            <a:avLst>
              <a:gd name="adj1" fmla="val 98753"/>
              <a:gd name="adj2" fmla="val 43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Portanto temos a resposta...</a:t>
            </a:r>
          </a:p>
        </p:txBody>
      </p:sp>
      <p:sp>
        <p:nvSpPr>
          <p:cNvPr id="6" name="Elipse 5"/>
          <p:cNvSpPr/>
          <p:nvPr/>
        </p:nvSpPr>
        <p:spPr>
          <a:xfrm>
            <a:off x="6947278" y="2035977"/>
            <a:ext cx="257280" cy="25728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969662" y="1460455"/>
            <a:ext cx="257280" cy="25728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947278" y="889349"/>
            <a:ext cx="257280" cy="25728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7714" y="4702629"/>
            <a:ext cx="648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b) No total, três imagens serão </a:t>
            </a:r>
            <a:r>
              <a:rPr lang="pt-BR" dirty="0" err="1" smtClean="0"/>
              <a:t>enantiomorfas</a:t>
            </a:r>
            <a:r>
              <a:rPr lang="pt-BR" dirty="0" smtClean="0"/>
              <a:t>, sendo elas a 2, 4 e 6.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4227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22894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Extra 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958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3772"/>
          </a:xfrm>
          <a:prstGeom prst="rect">
            <a:avLst/>
          </a:prstGeom>
        </p:spPr>
      </p:pic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427" y="398648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7007876" y="2633396"/>
            <a:ext cx="4850295" cy="864547"/>
          </a:xfrm>
          <a:prstGeom prst="wedgeEllipseCallout">
            <a:avLst>
              <a:gd name="adj1" fmla="val -40200"/>
              <a:gd name="adj2" fmla="val 127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É só jogarmos na fórmula. Ambas as questões são resolvidas da mesma forma.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/>
          </p:nvPr>
        </p:nvGraphicFramePr>
        <p:xfrm>
          <a:off x="537029" y="684117"/>
          <a:ext cx="173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5" imgW="1739880" imgH="838080" progId="Equation.DSMT4">
                  <p:embed/>
                </p:oleObj>
              </mc:Choice>
              <mc:Fallback>
                <p:oleObj name="Equation" r:id="rId5" imgW="17398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7029" y="684117"/>
                        <a:ext cx="1739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/>
          </p:nvPr>
        </p:nvGraphicFramePr>
        <p:xfrm>
          <a:off x="2365375" y="684213"/>
          <a:ext cx="5143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7" imgW="5143320" imgH="838080" progId="Equation.DSMT4">
                  <p:embed/>
                </p:oleObj>
              </mc:Choice>
              <mc:Fallback>
                <p:oleObj name="Equation" r:id="rId7" imgW="51433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5375" y="684213"/>
                        <a:ext cx="5143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914403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5095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3772"/>
          </a:xfrm>
          <a:prstGeom prst="rect">
            <a:avLst/>
          </a:prstGeom>
        </p:spPr>
      </p:pic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427" y="398648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7358742" y="3468915"/>
            <a:ext cx="1422400" cy="406400"/>
          </a:xfrm>
          <a:prstGeom prst="wedgeEllipseCallout">
            <a:avLst>
              <a:gd name="adj1" fmla="val -40200"/>
              <a:gd name="adj2" fmla="val 127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Agora b.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537029" y="684117"/>
          <a:ext cx="173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5" imgW="1739880" imgH="838080" progId="Equation.DSMT4">
                  <p:embed/>
                </p:oleObj>
              </mc:Choice>
              <mc:Fallback>
                <p:oleObj name="Equation" r:id="rId5" imgW="17398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7029" y="684117"/>
                        <a:ext cx="1739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2365375" y="684213"/>
          <a:ext cx="5143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7" imgW="5143320" imgH="838080" progId="Equation.DSMT4">
                  <p:embed/>
                </p:oleObj>
              </mc:Choice>
              <mc:Fallback>
                <p:oleObj name="Equation" r:id="rId7" imgW="51433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5375" y="684213"/>
                        <a:ext cx="5143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914403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a)</a:t>
            </a: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/>
          </p:nvPr>
        </p:nvGraphicFramePr>
        <p:xfrm>
          <a:off x="537029" y="1581911"/>
          <a:ext cx="173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9" imgW="1739880" imgH="838080" progId="Equation.DSMT4">
                  <p:embed/>
                </p:oleObj>
              </mc:Choice>
              <mc:Fallback>
                <p:oleObj name="Equation" r:id="rId9" imgW="17398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7029" y="1581911"/>
                        <a:ext cx="1739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/>
          </p:nvPr>
        </p:nvGraphicFramePr>
        <p:xfrm>
          <a:off x="2407103" y="1582738"/>
          <a:ext cx="5118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10" imgW="5117760" imgH="838080" progId="Equation.DSMT4">
                  <p:embed/>
                </p:oleObj>
              </mc:Choice>
              <mc:Fallback>
                <p:oleObj name="Equation" r:id="rId10" imgW="5117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07103" y="1582738"/>
                        <a:ext cx="5118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0" y="181219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445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22894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Extra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8350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825380"/>
          </a:xfrm>
          <a:prstGeom prst="rect">
            <a:avLst/>
          </a:prstGeom>
        </p:spPr>
      </p:pic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723" y="513492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 explicativo em elipse 2"/>
          <p:cNvSpPr/>
          <p:nvPr/>
        </p:nvSpPr>
        <p:spPr>
          <a:xfrm>
            <a:off x="6096001" y="3454400"/>
            <a:ext cx="4850295" cy="1320799"/>
          </a:xfrm>
          <a:prstGeom prst="wedgeEllipseCallout">
            <a:avLst>
              <a:gd name="adj1" fmla="val -47681"/>
              <a:gd name="adj2" fmla="val 97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Na letra A, deveria lembrar que a distância do objeto ao espelho é igual à distância entre espelho e imagem.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186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2116</Words>
  <Application>Microsoft Office PowerPoint</Application>
  <PresentationFormat>Widescreen</PresentationFormat>
  <Paragraphs>334</Paragraphs>
  <Slides>109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109</vt:i4>
      </vt:variant>
    </vt:vector>
  </HeadingPairs>
  <TitlesOfParts>
    <vt:vector size="114" baseType="lpstr">
      <vt:lpstr>Arial</vt:lpstr>
      <vt:lpstr>Calibri</vt:lpstr>
      <vt:lpstr>Calibri Light</vt:lpstr>
      <vt:lpstr>Tema do Office</vt:lpstr>
      <vt:lpstr>Equation</vt:lpstr>
      <vt:lpstr>EXERCÍCIOS DA LISTA “OS ESPELHOS PLANOS”</vt:lpstr>
      <vt:lpstr>pp 224     #13</vt:lpstr>
      <vt:lpstr>pp 224     #13</vt:lpstr>
      <vt:lpstr>pp 224     #13</vt:lpstr>
      <vt:lpstr>Apresentação do PowerPoint</vt:lpstr>
      <vt:lpstr>pp 224     #13</vt:lpstr>
      <vt:lpstr>Apresentação do PowerPoint</vt:lpstr>
      <vt:lpstr>Extra 1 – apostila 1, pp 224     #07</vt:lpstr>
      <vt:lpstr>pp 224     #07</vt:lpstr>
      <vt:lpstr>pp 224     #07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DA LISTA “OS GASES PERFEITOS’</dc:title>
  <dc:creator>DaniloLima</dc:creator>
  <cp:lastModifiedBy>DaniloLima</cp:lastModifiedBy>
  <cp:revision>21</cp:revision>
  <dcterms:created xsi:type="dcterms:W3CDTF">2019-01-30T21:13:27Z</dcterms:created>
  <dcterms:modified xsi:type="dcterms:W3CDTF">2020-03-13T01:08:01Z</dcterms:modified>
</cp:coreProperties>
</file>