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0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1" r:id="rId10"/>
    <p:sldId id="279" r:id="rId11"/>
    <p:sldId id="280" r:id="rId12"/>
    <p:sldId id="282" r:id="rId13"/>
    <p:sldId id="283" r:id="rId14"/>
    <p:sldId id="284" r:id="rId15"/>
    <p:sldId id="281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278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70CD6-E070-49E8-90B5-59AAA929D676}" type="datetimeFigureOut">
              <a:rPr lang="pt-BR" smtClean="0"/>
              <a:t>25/10/2020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06735B-EBE0-4539-8F6D-5976F13F8B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0880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CCA10-D573-45EC-9A7C-9CA0463E5AEC}" type="datetime1">
              <a:rPr lang="pt-BR" smtClean="0"/>
              <a:t>25/10/2020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A4F8-C1B6-4404-97D9-C850F869BE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4261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2064-57C2-406A-8884-0E76C9A8C19A}" type="datetime1">
              <a:rPr lang="pt-BR" smtClean="0"/>
              <a:t>25/10/2020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A4F8-C1B6-4404-97D9-C850F869BE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4275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FFC2-BCE0-4840-8EC4-F721DDC87D59}" type="datetime1">
              <a:rPr lang="pt-BR" smtClean="0"/>
              <a:t>25/10/2020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A4F8-C1B6-4404-97D9-C850F869BE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7735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9FA8D-5FCB-4D42-9688-4846B99DE365}" type="datetime1">
              <a:rPr lang="pt-BR" smtClean="0"/>
              <a:t>25/10/2020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A4F8-C1B6-4404-97D9-C850F869BE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5933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5378-F430-4B5F-BF75-66D02F826F45}" type="datetime1">
              <a:rPr lang="pt-BR" smtClean="0"/>
              <a:t>25/10/2020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A4F8-C1B6-4404-97D9-C850F869BE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6798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CB6E3-1669-433F-A14C-9D2C927C864F}" type="datetime1">
              <a:rPr lang="pt-BR" smtClean="0"/>
              <a:t>25/10/2020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A4F8-C1B6-4404-97D9-C850F869BE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547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0BA7A-FA99-451B-A2A5-260207D23191}" type="datetime1">
              <a:rPr lang="pt-BR" smtClean="0"/>
              <a:t>25/10/2020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A4F8-C1B6-4404-97D9-C850F869BE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9408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61E4-6826-45E0-9EB5-C16F4DA11319}" type="datetime1">
              <a:rPr lang="pt-BR" smtClean="0"/>
              <a:t>25/10/2020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A4F8-C1B6-4404-97D9-C850F869BE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006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91A7-D033-4CE9-AA3F-C81E7F5C176D}" type="datetime1">
              <a:rPr lang="pt-BR" smtClean="0"/>
              <a:t>25/10/2020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A4F8-C1B6-4404-97D9-C850F869BE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7749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BC42-6E28-44BB-A12D-03955DB47871}" type="datetime1">
              <a:rPr lang="pt-BR" smtClean="0"/>
              <a:t>25/10/2020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A4F8-C1B6-4404-97D9-C850F869BE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9418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8B4EB-15D4-40FD-9332-9D4FC342DCB5}" type="datetime1">
              <a:rPr lang="pt-BR" smtClean="0"/>
              <a:t>25/10/2020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A4F8-C1B6-4404-97D9-C850F869BE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25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DF65D-E3D3-4F81-AF75-4081171E45BD}" type="datetime1">
              <a:rPr lang="pt-BR" smtClean="0"/>
              <a:t>25/10/2020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9A4F8-C1B6-4404-97D9-C850F869BE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141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16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11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4.bin"/><Relationship Id="rId4" Type="http://schemas.openxmlformats.org/officeDocument/2006/relationships/image" Target="../media/image7.wmf"/><Relationship Id="rId9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16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11" Type="http://schemas.openxmlformats.org/officeDocument/2006/relationships/image" Target="../media/image15.wmf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0.bin"/><Relationship Id="rId4" Type="http://schemas.openxmlformats.org/officeDocument/2006/relationships/image" Target="../media/image7.wmf"/><Relationship Id="rId9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5.png"/><Relationship Id="rId10" Type="http://schemas.openxmlformats.org/officeDocument/2006/relationships/oleObject" Target="../embeddings/oleObject4.bin"/><Relationship Id="rId4" Type="http://schemas.openxmlformats.org/officeDocument/2006/relationships/image" Target="../media/image1.wmf"/><Relationship Id="rId9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png"/><Relationship Id="rId11" Type="http://schemas.openxmlformats.org/officeDocument/2006/relationships/oleObject" Target="../embeddings/oleObject9.bin"/><Relationship Id="rId5" Type="http://schemas.openxmlformats.org/officeDocument/2006/relationships/image" Target="../media/image11.png"/><Relationship Id="rId10" Type="http://schemas.openxmlformats.org/officeDocument/2006/relationships/image" Target="../media/image9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1026588" y="6356350"/>
            <a:ext cx="327212" cy="365125"/>
          </a:xfrm>
        </p:spPr>
        <p:txBody>
          <a:bodyPr/>
          <a:lstStyle/>
          <a:p>
            <a:fld id="{C7D9A4F8-C1B6-4404-97D9-C850F869BE3C}" type="slidenum">
              <a:rPr lang="pt-BR" smtClean="0"/>
              <a:t>1</a:t>
            </a:fld>
            <a:endParaRPr lang="pt-BR" dirty="0"/>
          </a:p>
        </p:txBody>
      </p:sp>
      <p:cxnSp>
        <p:nvCxnSpPr>
          <p:cNvPr id="7" name="Conector reto 6"/>
          <p:cNvCxnSpPr/>
          <p:nvPr/>
        </p:nvCxnSpPr>
        <p:spPr>
          <a:xfrm>
            <a:off x="2198035" y="453493"/>
            <a:ext cx="0" cy="70821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150407" y="2583329"/>
            <a:ext cx="215153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</a:rPr>
              <a:t>BOM DIA!</a:t>
            </a:r>
          </a:p>
          <a:p>
            <a:endParaRPr lang="pt-BR" sz="2800" dirty="0" smtClean="0">
              <a:solidFill>
                <a:srgbClr val="0070C0"/>
              </a:solidFill>
            </a:endParaRPr>
          </a:p>
          <a:p>
            <a:r>
              <a:rPr lang="pt-BR" sz="2800" dirty="0" smtClean="0">
                <a:solidFill>
                  <a:srgbClr val="0070C0"/>
                </a:solidFill>
              </a:rPr>
              <a:t>FÍSICA F3</a:t>
            </a:r>
          </a:p>
          <a:p>
            <a:endParaRPr lang="pt-BR" sz="2800" dirty="0">
              <a:solidFill>
                <a:srgbClr val="0070C0"/>
              </a:solidFill>
            </a:endParaRPr>
          </a:p>
          <a:p>
            <a:r>
              <a:rPr lang="pt-BR" sz="2800" dirty="0" smtClean="0">
                <a:solidFill>
                  <a:schemeClr val="accent6">
                    <a:lumMod val="75000"/>
                  </a:schemeClr>
                </a:solidFill>
              </a:rPr>
              <a:t>FOLHA </a:t>
            </a:r>
            <a:r>
              <a:rPr lang="pt-BR" sz="2800" dirty="0" smtClean="0">
                <a:solidFill>
                  <a:schemeClr val="accent6">
                    <a:lumMod val="75000"/>
                  </a:schemeClr>
                </a:solidFill>
              </a:rPr>
              <a:t>25</a:t>
            </a:r>
            <a:endParaRPr lang="pt-BR" sz="28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657600" y="367553"/>
            <a:ext cx="56925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/>
              <a:t>FÍSICA MODERNA</a:t>
            </a:r>
            <a:endParaRPr lang="pt-BR" sz="6000" dirty="0"/>
          </a:p>
        </p:txBody>
      </p:sp>
      <p:sp>
        <p:nvSpPr>
          <p:cNvPr id="4" name="Losango 3"/>
          <p:cNvSpPr/>
          <p:nvPr/>
        </p:nvSpPr>
        <p:spPr>
          <a:xfrm>
            <a:off x="2617694" y="2303929"/>
            <a:ext cx="2689412" cy="1120589"/>
          </a:xfrm>
          <a:prstGeom prst="diamon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MUNDO MICRO</a:t>
            </a:r>
            <a:endParaRPr lang="pt-BR" dirty="0"/>
          </a:p>
        </p:txBody>
      </p:sp>
      <p:sp>
        <p:nvSpPr>
          <p:cNvPr id="9" name="Losango 8"/>
          <p:cNvSpPr/>
          <p:nvPr/>
        </p:nvSpPr>
        <p:spPr>
          <a:xfrm>
            <a:off x="7368988" y="2303929"/>
            <a:ext cx="2985247" cy="1120589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ALTAS VELOCIDADES</a:t>
            </a:r>
            <a:endParaRPr lang="pt-BR" dirty="0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2814918" y="4078941"/>
            <a:ext cx="2294964" cy="75115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FÍSICA QUÂNTICA</a:t>
            </a:r>
            <a:endParaRPr lang="pt-BR" dirty="0"/>
          </a:p>
        </p:txBody>
      </p:sp>
      <p:sp>
        <p:nvSpPr>
          <p:cNvPr id="14" name="Pergaminho horizontal 13"/>
          <p:cNvSpPr/>
          <p:nvPr/>
        </p:nvSpPr>
        <p:spPr>
          <a:xfrm>
            <a:off x="7969623" y="4059885"/>
            <a:ext cx="1783976" cy="789268"/>
          </a:xfrm>
          <a:prstGeom prst="horizontalScrol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TEORIA DA RELATIVIDADE</a:t>
            </a:r>
            <a:endParaRPr lang="pt-BR" dirty="0"/>
          </a:p>
        </p:txBody>
      </p:sp>
      <p:sp>
        <p:nvSpPr>
          <p:cNvPr id="15" name="Pergaminho horizontal 14"/>
          <p:cNvSpPr/>
          <p:nvPr/>
        </p:nvSpPr>
        <p:spPr>
          <a:xfrm>
            <a:off x="5109881" y="5198402"/>
            <a:ext cx="2859742" cy="565904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Radiação de Corpo Negro</a:t>
            </a:r>
            <a:endParaRPr lang="pt-BR" dirty="0"/>
          </a:p>
        </p:txBody>
      </p:sp>
      <p:sp>
        <p:nvSpPr>
          <p:cNvPr id="16" name="Pergaminho horizontal 15"/>
          <p:cNvSpPr/>
          <p:nvPr/>
        </p:nvSpPr>
        <p:spPr>
          <a:xfrm>
            <a:off x="5109881" y="5764306"/>
            <a:ext cx="2859742" cy="565904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Efeito Fotoelétrico</a:t>
            </a:r>
            <a:endParaRPr lang="pt-BR" dirty="0"/>
          </a:p>
        </p:txBody>
      </p:sp>
      <p:sp>
        <p:nvSpPr>
          <p:cNvPr id="17" name="Pergaminho horizontal 16"/>
          <p:cNvSpPr/>
          <p:nvPr/>
        </p:nvSpPr>
        <p:spPr>
          <a:xfrm>
            <a:off x="5109881" y="6292096"/>
            <a:ext cx="2859742" cy="565904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Comportamento Dual</a:t>
            </a:r>
            <a:endParaRPr lang="pt-BR" dirty="0"/>
          </a:p>
        </p:txBody>
      </p:sp>
      <p:cxnSp>
        <p:nvCxnSpPr>
          <p:cNvPr id="19" name="Conector reto 18"/>
          <p:cNvCxnSpPr>
            <a:stCxn id="3" idx="2"/>
            <a:endCxn id="4" idx="0"/>
          </p:cNvCxnSpPr>
          <p:nvPr/>
        </p:nvCxnSpPr>
        <p:spPr>
          <a:xfrm flipH="1">
            <a:off x="3962400" y="1383216"/>
            <a:ext cx="2541494" cy="9207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>
            <a:stCxn id="3" idx="2"/>
            <a:endCxn id="9" idx="0"/>
          </p:cNvCxnSpPr>
          <p:nvPr/>
        </p:nvCxnSpPr>
        <p:spPr>
          <a:xfrm>
            <a:off x="6503894" y="1383216"/>
            <a:ext cx="2357718" cy="9207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>
            <a:stCxn id="4" idx="2"/>
            <a:endCxn id="11" idx="0"/>
          </p:cNvCxnSpPr>
          <p:nvPr/>
        </p:nvCxnSpPr>
        <p:spPr>
          <a:xfrm>
            <a:off x="3962400" y="3424518"/>
            <a:ext cx="0" cy="6544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>
            <a:stCxn id="9" idx="2"/>
            <a:endCxn id="14" idx="0"/>
          </p:cNvCxnSpPr>
          <p:nvPr/>
        </p:nvCxnSpPr>
        <p:spPr>
          <a:xfrm flipH="1">
            <a:off x="8861611" y="3424518"/>
            <a:ext cx="1" cy="7340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angulado 28"/>
          <p:cNvCxnSpPr>
            <a:stCxn id="11" idx="2"/>
            <a:endCxn id="15" idx="1"/>
          </p:cNvCxnSpPr>
          <p:nvPr/>
        </p:nvCxnSpPr>
        <p:spPr>
          <a:xfrm rot="16200000" flipH="1">
            <a:off x="4210512" y="4581985"/>
            <a:ext cx="651256" cy="114748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angulado 30"/>
          <p:cNvCxnSpPr>
            <a:stCxn id="11" idx="2"/>
            <a:endCxn id="16" idx="1"/>
          </p:cNvCxnSpPr>
          <p:nvPr/>
        </p:nvCxnSpPr>
        <p:spPr>
          <a:xfrm rot="16200000" flipH="1">
            <a:off x="3927560" y="4864937"/>
            <a:ext cx="1217160" cy="114748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angulado 32"/>
          <p:cNvCxnSpPr>
            <a:stCxn id="11" idx="2"/>
            <a:endCxn id="17" idx="1"/>
          </p:cNvCxnSpPr>
          <p:nvPr/>
        </p:nvCxnSpPr>
        <p:spPr>
          <a:xfrm rot="16200000" flipH="1">
            <a:off x="3663665" y="5128832"/>
            <a:ext cx="1744950" cy="114748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130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9" grpId="0" animBg="1"/>
      <p:bldP spid="11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1026588" y="6356350"/>
            <a:ext cx="327212" cy="365125"/>
          </a:xfrm>
        </p:spPr>
        <p:txBody>
          <a:bodyPr/>
          <a:lstStyle/>
          <a:p>
            <a:fld id="{C7D9A4F8-C1B6-4404-97D9-C850F869BE3C}" type="slidenum">
              <a:rPr lang="pt-BR" smtClean="0"/>
              <a:t>10</a:t>
            </a:fld>
            <a:endParaRPr lang="pt-BR" dirty="0"/>
          </a:p>
        </p:txBody>
      </p:sp>
      <p:sp>
        <p:nvSpPr>
          <p:cNvPr id="18" name="Losango 17"/>
          <p:cNvSpPr/>
          <p:nvPr/>
        </p:nvSpPr>
        <p:spPr>
          <a:xfrm>
            <a:off x="0" y="211046"/>
            <a:ext cx="2689412" cy="1120589"/>
          </a:xfrm>
          <a:prstGeom prst="diamon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MUNDO MICRO</a:t>
            </a:r>
            <a:endParaRPr lang="pt-BR" dirty="0"/>
          </a:p>
        </p:txBody>
      </p:sp>
      <p:sp>
        <p:nvSpPr>
          <p:cNvPr id="20" name="Retângulo de cantos arredondados 19"/>
          <p:cNvSpPr/>
          <p:nvPr/>
        </p:nvSpPr>
        <p:spPr>
          <a:xfrm>
            <a:off x="197224" y="1986058"/>
            <a:ext cx="2294964" cy="75115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FÍSICA QUÂNTICA</a:t>
            </a:r>
            <a:endParaRPr lang="pt-BR" dirty="0"/>
          </a:p>
        </p:txBody>
      </p:sp>
      <p:sp>
        <p:nvSpPr>
          <p:cNvPr id="22" name="Pergaminho horizontal 21"/>
          <p:cNvSpPr/>
          <p:nvPr/>
        </p:nvSpPr>
        <p:spPr>
          <a:xfrm>
            <a:off x="2492187" y="3105519"/>
            <a:ext cx="2859742" cy="565904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Radiação de Corpo Negro</a:t>
            </a:r>
            <a:endParaRPr lang="pt-BR" dirty="0"/>
          </a:p>
        </p:txBody>
      </p:sp>
      <p:sp>
        <p:nvSpPr>
          <p:cNvPr id="23" name="Pergaminho horizontal 22"/>
          <p:cNvSpPr/>
          <p:nvPr/>
        </p:nvSpPr>
        <p:spPr>
          <a:xfrm>
            <a:off x="2492187" y="3671423"/>
            <a:ext cx="2859742" cy="565904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Efeito Fotoelétrico</a:t>
            </a:r>
            <a:endParaRPr lang="pt-BR" dirty="0"/>
          </a:p>
        </p:txBody>
      </p:sp>
      <p:sp>
        <p:nvSpPr>
          <p:cNvPr id="24" name="Pergaminho horizontal 23"/>
          <p:cNvSpPr/>
          <p:nvPr/>
        </p:nvSpPr>
        <p:spPr>
          <a:xfrm>
            <a:off x="2492187" y="4199213"/>
            <a:ext cx="2859742" cy="565904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Comportamento Dual</a:t>
            </a:r>
            <a:endParaRPr lang="pt-BR" dirty="0"/>
          </a:p>
        </p:txBody>
      </p:sp>
      <p:cxnSp>
        <p:nvCxnSpPr>
          <p:cNvPr id="26" name="Conector reto 25"/>
          <p:cNvCxnSpPr>
            <a:stCxn id="18" idx="2"/>
            <a:endCxn id="20" idx="0"/>
          </p:cNvCxnSpPr>
          <p:nvPr/>
        </p:nvCxnSpPr>
        <p:spPr>
          <a:xfrm>
            <a:off x="1344706" y="1331635"/>
            <a:ext cx="0" cy="6544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angulado 27"/>
          <p:cNvCxnSpPr>
            <a:stCxn id="20" idx="2"/>
            <a:endCxn id="22" idx="1"/>
          </p:cNvCxnSpPr>
          <p:nvPr/>
        </p:nvCxnSpPr>
        <p:spPr>
          <a:xfrm rot="16200000" flipH="1">
            <a:off x="1592818" y="2489102"/>
            <a:ext cx="651256" cy="114748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angulado 29"/>
          <p:cNvCxnSpPr>
            <a:stCxn id="20" idx="2"/>
            <a:endCxn id="23" idx="1"/>
          </p:cNvCxnSpPr>
          <p:nvPr/>
        </p:nvCxnSpPr>
        <p:spPr>
          <a:xfrm rot="16200000" flipH="1">
            <a:off x="1309866" y="2772054"/>
            <a:ext cx="1217160" cy="114748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angulado 31"/>
          <p:cNvCxnSpPr>
            <a:stCxn id="20" idx="2"/>
            <a:endCxn id="24" idx="1"/>
          </p:cNvCxnSpPr>
          <p:nvPr/>
        </p:nvCxnSpPr>
        <p:spPr>
          <a:xfrm rot="16200000" flipH="1">
            <a:off x="1045971" y="3035949"/>
            <a:ext cx="1744950" cy="114748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ergaminho vertical 26"/>
          <p:cNvSpPr/>
          <p:nvPr/>
        </p:nvSpPr>
        <p:spPr>
          <a:xfrm>
            <a:off x="7010399" y="211046"/>
            <a:ext cx="4956109" cy="3460377"/>
          </a:xfrm>
          <a:prstGeom prst="verticalScroll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dirty="0" smtClean="0"/>
              <a:t>Um Corpo Negro é um corpo ideal que absorve toda a radiação incidente e emite radiação devido à sua temperatura apenas.</a:t>
            </a:r>
          </a:p>
          <a:p>
            <a:pPr algn="just"/>
            <a:r>
              <a:rPr lang="pt-BR" dirty="0" smtClean="0"/>
              <a:t>A emissão da radiação pela matéria não podia ser explicada pela física clássica, pois levava à uma emissão de energia, por um corpo aquecido, maior que a observada.  Esse fato ficou conhecido como catástrofe do ultravioleta. </a:t>
            </a:r>
            <a:endParaRPr lang="pt-BR" dirty="0"/>
          </a:p>
        </p:txBody>
      </p:sp>
      <p:cxnSp>
        <p:nvCxnSpPr>
          <p:cNvPr id="7" name="Conector angulado 6"/>
          <p:cNvCxnSpPr>
            <a:stCxn id="22" idx="3"/>
          </p:cNvCxnSpPr>
          <p:nvPr/>
        </p:nvCxnSpPr>
        <p:spPr>
          <a:xfrm flipV="1">
            <a:off x="5351929" y="1986058"/>
            <a:ext cx="2102971" cy="140241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6883401" y="4259175"/>
            <a:ext cx="522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Planck teve que supor que a radiação eletromagnética é emitida em “pacotes” chamados de </a:t>
            </a:r>
            <a:r>
              <a:rPr lang="pt-BR" i="1" dirty="0" smtClean="0"/>
              <a:t>quantum</a:t>
            </a:r>
            <a:r>
              <a:rPr lang="pt-BR" dirty="0" smtClean="0"/>
              <a:t> (singular)</a:t>
            </a:r>
            <a:r>
              <a:rPr lang="pt-BR" dirty="0"/>
              <a:t> ou </a:t>
            </a:r>
            <a:r>
              <a:rPr lang="pt-BR" i="1" dirty="0"/>
              <a:t>quanta</a:t>
            </a:r>
            <a:r>
              <a:rPr lang="pt-BR" dirty="0"/>
              <a:t> (plural).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8013699" y="5594568"/>
            <a:ext cx="2962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Einstein usa esta ideia para explicar o Efeito fotoelétrico</a:t>
            </a:r>
            <a:endParaRPr lang="pt-BR" dirty="0"/>
          </a:p>
        </p:txBody>
      </p:sp>
      <p:cxnSp>
        <p:nvCxnSpPr>
          <p:cNvPr id="13" name="Conector de seta reta 12"/>
          <p:cNvCxnSpPr>
            <a:stCxn id="27" idx="2"/>
            <a:endCxn id="10" idx="0"/>
          </p:cNvCxnSpPr>
          <p:nvPr/>
        </p:nvCxnSpPr>
        <p:spPr>
          <a:xfrm>
            <a:off x="9488454" y="3671423"/>
            <a:ext cx="6351" cy="5877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>
            <a:stCxn id="10" idx="2"/>
            <a:endCxn id="35" idx="0"/>
          </p:cNvCxnSpPr>
          <p:nvPr/>
        </p:nvCxnSpPr>
        <p:spPr>
          <a:xfrm flipH="1">
            <a:off x="9494744" y="5182505"/>
            <a:ext cx="61" cy="412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angulado 36"/>
          <p:cNvCxnSpPr>
            <a:stCxn id="35" idx="1"/>
            <a:endCxn id="23" idx="3"/>
          </p:cNvCxnSpPr>
          <p:nvPr/>
        </p:nvCxnSpPr>
        <p:spPr>
          <a:xfrm rot="10800000">
            <a:off x="5351929" y="3954376"/>
            <a:ext cx="2661770" cy="1963359"/>
          </a:xfrm>
          <a:prstGeom prst="bentConnector3">
            <a:avLst>
              <a:gd name="adj1" fmla="val 6002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to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3803317"/>
              </p:ext>
            </p:extLst>
          </p:nvPr>
        </p:nvGraphicFramePr>
        <p:xfrm>
          <a:off x="1717714" y="5388536"/>
          <a:ext cx="1929128" cy="61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3" imgW="558720" imgH="177480" progId="Equation.DSMT4">
                  <p:embed/>
                </p:oleObj>
              </mc:Choice>
              <mc:Fallback>
                <p:oleObj name="Equation" r:id="rId3" imgW="558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17714" y="5388536"/>
                        <a:ext cx="1929128" cy="613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6140849"/>
      </p:ext>
    </p:extLst>
  </p:cSld>
  <p:clrMapOvr>
    <a:masterClrMapping/>
  </p:clrMapOvr>
  <p:transition spd="slow" advClick="0" advTm="0"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A4F8-C1B6-4404-97D9-C850F869BE3C}" type="slidenum">
              <a:rPr lang="pt-BR" smtClean="0"/>
              <a:t>11</a:t>
            </a:fld>
            <a:endParaRPr lang="pt-BR"/>
          </a:p>
        </p:txBody>
      </p:sp>
      <p:sp>
        <p:nvSpPr>
          <p:cNvPr id="4" name="Pergaminho horizontal 3"/>
          <p:cNvSpPr/>
          <p:nvPr/>
        </p:nvSpPr>
        <p:spPr>
          <a:xfrm>
            <a:off x="117287" y="0"/>
            <a:ext cx="2859742" cy="565904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Comportamento Dual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5285066" y="282952"/>
            <a:ext cx="6906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Se a luz (antes entendida como onda) pode se comportar como partícula então uma partícula não poderia se comportar como onda?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285066" y="929283"/>
            <a:ext cx="6906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A resposta é sim.</a:t>
            </a:r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5040319"/>
              </p:ext>
            </p:extLst>
          </p:nvPr>
        </p:nvGraphicFramePr>
        <p:xfrm>
          <a:off x="735945" y="773152"/>
          <a:ext cx="1622425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3" imgW="469800" imgH="304560" progId="Equation.DSMT4">
                  <p:embed/>
                </p:oleObj>
              </mc:Choice>
              <mc:Fallback>
                <p:oleObj name="Equation" r:id="rId3" imgW="4698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5945" y="773152"/>
                        <a:ext cx="1622425" cy="1050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eta para a esquerda e para a direita 1"/>
          <p:cNvSpPr/>
          <p:nvPr/>
        </p:nvSpPr>
        <p:spPr>
          <a:xfrm rot="5400000">
            <a:off x="1031686" y="2413446"/>
            <a:ext cx="1030942" cy="2667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4492339"/>
              </p:ext>
            </p:extLst>
          </p:nvPr>
        </p:nvGraphicFramePr>
        <p:xfrm>
          <a:off x="123825" y="2981325"/>
          <a:ext cx="2849563" cy="118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5" imgW="825480" imgH="342720" progId="Equation.DSMT4">
                  <p:embed/>
                </p:oleObj>
              </mc:Choice>
              <mc:Fallback>
                <p:oleObj name="Equation" r:id="rId5" imgW="82548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3825" y="2981325"/>
                        <a:ext cx="2849563" cy="1182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5852039"/>
              </p:ext>
            </p:extLst>
          </p:nvPr>
        </p:nvGraphicFramePr>
        <p:xfrm>
          <a:off x="342900" y="4400550"/>
          <a:ext cx="2411413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7" imgW="698400" imgH="190440" progId="Equation.DSMT4">
                  <p:embed/>
                </p:oleObj>
              </mc:Choice>
              <mc:Fallback>
                <p:oleObj name="Equation" r:id="rId7" imgW="69840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2900" y="4400550"/>
                        <a:ext cx="2411413" cy="65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Imagem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13807" y="5518150"/>
            <a:ext cx="1047750" cy="838200"/>
          </a:xfrm>
          <a:prstGeom prst="rect">
            <a:avLst/>
          </a:prstGeom>
        </p:spPr>
      </p:pic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563417"/>
              </p:ext>
            </p:extLst>
          </p:nvPr>
        </p:nvGraphicFramePr>
        <p:xfrm>
          <a:off x="931206" y="5740400"/>
          <a:ext cx="482601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10" imgW="139680" imgH="114120" progId="Equation.DSMT4">
                  <p:embed/>
                </p:oleObj>
              </mc:Choice>
              <mc:Fallback>
                <p:oleObj name="Equation" r:id="rId10" imgW="139680" imgH="114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31206" y="5740400"/>
                        <a:ext cx="482601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aixaDeTexto 12"/>
          <p:cNvSpPr txBox="1"/>
          <p:nvPr/>
        </p:nvSpPr>
        <p:spPr>
          <a:xfrm>
            <a:off x="5285066" y="1591528"/>
            <a:ext cx="6906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A energia total de um corpo qualquer é</a:t>
            </a:r>
          </a:p>
        </p:txBody>
      </p:sp>
      <p:graphicFrame>
        <p:nvGraphicFramePr>
          <p:cNvPr id="14" name="Obje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391671"/>
              </p:ext>
            </p:extLst>
          </p:nvPr>
        </p:nvGraphicFramePr>
        <p:xfrm>
          <a:off x="6110288" y="2141190"/>
          <a:ext cx="385762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12" imgW="1117440" imgH="190440" progId="Equation.DSMT4">
                  <p:embed/>
                </p:oleObj>
              </mc:Choice>
              <mc:Fallback>
                <p:oleObj name="Equation" r:id="rId12" imgW="111744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110288" y="2141190"/>
                        <a:ext cx="3857625" cy="65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aixaDeTexto 15"/>
          <p:cNvSpPr txBox="1"/>
          <p:nvPr/>
        </p:nvSpPr>
        <p:spPr>
          <a:xfrm>
            <a:off x="2299166" y="2589411"/>
            <a:ext cx="157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De Broglie</a:t>
            </a:r>
          </a:p>
        </p:txBody>
      </p:sp>
    </p:spTree>
    <p:extLst>
      <p:ext uri="{BB962C8B-B14F-4D97-AF65-F5344CB8AC3E}">
        <p14:creationId xmlns:p14="http://schemas.microsoft.com/office/powerpoint/2010/main" val="200874628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2" grpId="0" animBg="1"/>
      <p:bldP spid="13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A4F8-C1B6-4404-97D9-C850F869BE3C}" type="slidenum">
              <a:rPr lang="pt-BR" smtClean="0"/>
              <a:t>12</a:t>
            </a:fld>
            <a:endParaRPr lang="pt-BR"/>
          </a:p>
        </p:txBody>
      </p:sp>
      <p:pic>
        <p:nvPicPr>
          <p:cNvPr id="4102" name="Picture 6" descr="Fissão nuclear: o que é, fissão x fusão, aplicações - Brasil Escol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19" y="555625"/>
            <a:ext cx="7143750" cy="580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Obje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3225193"/>
              </p:ext>
            </p:extLst>
          </p:nvPr>
        </p:nvGraphicFramePr>
        <p:xfrm>
          <a:off x="9048750" y="2886074"/>
          <a:ext cx="2147888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4" imgW="622080" imgH="164880" progId="Equation.DSMT4">
                  <p:embed/>
                </p:oleObj>
              </mc:Choice>
              <mc:Fallback>
                <p:oleObj name="Equation" r:id="rId4" imgW="6220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048750" y="2886074"/>
                        <a:ext cx="2147888" cy="569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292180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A4F8-C1B6-4404-97D9-C850F869BE3C}" type="slidenum">
              <a:rPr lang="pt-BR" smtClean="0"/>
              <a:t>13</a:t>
            </a:fld>
            <a:endParaRPr lang="pt-BR"/>
          </a:p>
        </p:txBody>
      </p:sp>
      <p:sp>
        <p:nvSpPr>
          <p:cNvPr id="4" name="Pergaminho horizontal 3"/>
          <p:cNvSpPr/>
          <p:nvPr/>
        </p:nvSpPr>
        <p:spPr>
          <a:xfrm>
            <a:off x="117287" y="0"/>
            <a:ext cx="2859742" cy="565904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Comportamento Dual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5285066" y="282952"/>
            <a:ext cx="6906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Se a luz (antes entendida como onda) pode se comportar como partícula então uma partícula não poderia se comportar como onda?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285066" y="929283"/>
            <a:ext cx="6906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A resposta é sim.</a:t>
            </a:r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/>
        </p:nvGraphicFramePr>
        <p:xfrm>
          <a:off x="735945" y="773152"/>
          <a:ext cx="1622425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Equation" r:id="rId3" imgW="469800" imgH="304560" progId="Equation.DSMT4">
                  <p:embed/>
                </p:oleObj>
              </mc:Choice>
              <mc:Fallback>
                <p:oleObj name="Equation" r:id="rId3" imgW="4698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5945" y="773152"/>
                        <a:ext cx="1622425" cy="1050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eta para a esquerda e para a direita 1"/>
          <p:cNvSpPr/>
          <p:nvPr/>
        </p:nvSpPr>
        <p:spPr>
          <a:xfrm rot="5400000">
            <a:off x="1031686" y="2413446"/>
            <a:ext cx="1030942" cy="2667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/>
        </p:nvGraphicFramePr>
        <p:xfrm>
          <a:off x="123825" y="2981325"/>
          <a:ext cx="2849563" cy="118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Equation" r:id="rId5" imgW="825480" imgH="342720" progId="Equation.DSMT4">
                  <p:embed/>
                </p:oleObj>
              </mc:Choice>
              <mc:Fallback>
                <p:oleObj name="Equation" r:id="rId5" imgW="82548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3825" y="2981325"/>
                        <a:ext cx="2849563" cy="1182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/>
          <p:cNvGraphicFramePr>
            <a:graphicFrameLocks noChangeAspect="1"/>
          </p:cNvGraphicFramePr>
          <p:nvPr/>
        </p:nvGraphicFramePr>
        <p:xfrm>
          <a:off x="342900" y="4400550"/>
          <a:ext cx="2411413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Equation" r:id="rId7" imgW="698400" imgH="190440" progId="Equation.DSMT4">
                  <p:embed/>
                </p:oleObj>
              </mc:Choice>
              <mc:Fallback>
                <p:oleObj name="Equation" r:id="rId7" imgW="69840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2900" y="4400550"/>
                        <a:ext cx="2411413" cy="65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Imagem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13807" y="5518150"/>
            <a:ext cx="1047750" cy="838200"/>
          </a:xfrm>
          <a:prstGeom prst="rect">
            <a:avLst/>
          </a:prstGeom>
        </p:spPr>
      </p:pic>
      <p:graphicFrame>
        <p:nvGraphicFramePr>
          <p:cNvPr id="11" name="Objeto 10"/>
          <p:cNvGraphicFramePr>
            <a:graphicFrameLocks noChangeAspect="1"/>
          </p:cNvGraphicFramePr>
          <p:nvPr/>
        </p:nvGraphicFramePr>
        <p:xfrm>
          <a:off x="931206" y="5740400"/>
          <a:ext cx="482601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Equation" r:id="rId10" imgW="139680" imgH="114120" progId="Equation.DSMT4">
                  <p:embed/>
                </p:oleObj>
              </mc:Choice>
              <mc:Fallback>
                <p:oleObj name="Equation" r:id="rId10" imgW="139680" imgH="114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31206" y="5740400"/>
                        <a:ext cx="482601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aixaDeTexto 12"/>
          <p:cNvSpPr txBox="1"/>
          <p:nvPr/>
        </p:nvSpPr>
        <p:spPr>
          <a:xfrm>
            <a:off x="5285066" y="1591528"/>
            <a:ext cx="3998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A energia total de um corpo qualquer é</a:t>
            </a:r>
          </a:p>
        </p:txBody>
      </p:sp>
      <p:graphicFrame>
        <p:nvGraphicFramePr>
          <p:cNvPr id="14" name="Objeto 13"/>
          <p:cNvGraphicFramePr>
            <a:graphicFrameLocks noChangeAspect="1"/>
          </p:cNvGraphicFramePr>
          <p:nvPr/>
        </p:nvGraphicFramePr>
        <p:xfrm>
          <a:off x="6110288" y="2141190"/>
          <a:ext cx="385762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6" name="Equation" r:id="rId12" imgW="1117440" imgH="190440" progId="Equation.DSMT4">
                  <p:embed/>
                </p:oleObj>
              </mc:Choice>
              <mc:Fallback>
                <p:oleObj name="Equation" r:id="rId12" imgW="111744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110288" y="2141190"/>
                        <a:ext cx="3857625" cy="65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aixaDeTexto 14"/>
          <p:cNvSpPr txBox="1"/>
          <p:nvPr/>
        </p:nvSpPr>
        <p:spPr>
          <a:xfrm>
            <a:off x="8610600" y="3640990"/>
            <a:ext cx="2690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Modelo Atômico de Bohr.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5448300" y="5352018"/>
            <a:ext cx="408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Modelo Atômico </a:t>
            </a:r>
            <a:r>
              <a:rPr lang="pt-BR" dirty="0"/>
              <a:t>de </a:t>
            </a:r>
            <a:r>
              <a:rPr lang="pt-BR" dirty="0" err="1" smtClean="0"/>
              <a:t>Schrodinger</a:t>
            </a:r>
            <a:r>
              <a:rPr lang="pt-BR" dirty="0" smtClean="0"/>
              <a:t>.</a:t>
            </a:r>
          </a:p>
        </p:txBody>
      </p:sp>
      <p:cxnSp>
        <p:nvCxnSpPr>
          <p:cNvPr id="17" name="Conector angulado 16"/>
          <p:cNvCxnSpPr>
            <a:stCxn id="4" idx="3"/>
            <a:endCxn id="16" idx="1"/>
          </p:cNvCxnSpPr>
          <p:nvPr/>
        </p:nvCxnSpPr>
        <p:spPr>
          <a:xfrm>
            <a:off x="2977029" y="282952"/>
            <a:ext cx="2471271" cy="525373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angulado 23"/>
          <p:cNvCxnSpPr>
            <a:stCxn id="15" idx="1"/>
            <a:endCxn id="16" idx="1"/>
          </p:cNvCxnSpPr>
          <p:nvPr/>
        </p:nvCxnSpPr>
        <p:spPr>
          <a:xfrm rot="10800000" flipV="1">
            <a:off x="5448300" y="3825656"/>
            <a:ext cx="3162300" cy="1711028"/>
          </a:xfrm>
          <a:prstGeom prst="bentConnector3">
            <a:avLst>
              <a:gd name="adj1" fmla="val 13935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eta para baixo 25"/>
          <p:cNvSpPr/>
          <p:nvPr/>
        </p:nvSpPr>
        <p:spPr>
          <a:xfrm>
            <a:off x="9537700" y="4010322"/>
            <a:ext cx="622300" cy="27111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/>
          <p:cNvSpPr txBox="1"/>
          <p:nvPr/>
        </p:nvSpPr>
        <p:spPr>
          <a:xfrm>
            <a:off x="2299166" y="2589411"/>
            <a:ext cx="157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De Broglie</a:t>
            </a:r>
          </a:p>
        </p:txBody>
      </p:sp>
    </p:spTree>
    <p:extLst>
      <p:ext uri="{BB962C8B-B14F-4D97-AF65-F5344CB8AC3E}">
        <p14:creationId xmlns:p14="http://schemas.microsoft.com/office/powerpoint/2010/main" val="163977973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A4F8-C1B6-4404-97D9-C850F869BE3C}" type="slidenum">
              <a:rPr lang="pt-BR" smtClean="0"/>
              <a:t>14</a:t>
            </a:fld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520700" y="8890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MODELO ATÔMICO DE BORH</a:t>
            </a:r>
            <a:endParaRPr lang="pt-BR" dirty="0"/>
          </a:p>
        </p:txBody>
      </p:sp>
      <p:sp>
        <p:nvSpPr>
          <p:cNvPr id="4" name="Pergaminho vertical 3"/>
          <p:cNvSpPr/>
          <p:nvPr/>
        </p:nvSpPr>
        <p:spPr>
          <a:xfrm>
            <a:off x="0" y="616983"/>
            <a:ext cx="4165600" cy="2596117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PRIMEIRO POSTULADO DE BOHR</a:t>
            </a:r>
          </a:p>
          <a:p>
            <a:pPr algn="just"/>
            <a:endParaRPr lang="pt-BR" i="1" dirty="0" smtClean="0"/>
          </a:p>
          <a:p>
            <a:pPr algn="just"/>
            <a:r>
              <a:rPr lang="pt-BR" i="1" dirty="0" smtClean="0"/>
              <a:t>O </a:t>
            </a:r>
            <a:r>
              <a:rPr lang="pt-BR" i="1" dirty="0"/>
              <a:t>elétron pode se mover em determinadas órbitas sem irradiar. Essas órbitas estáveis são denominadas estados estacionários.</a:t>
            </a:r>
            <a:endParaRPr lang="pt-BR" dirty="0"/>
          </a:p>
        </p:txBody>
      </p:sp>
      <p:sp>
        <p:nvSpPr>
          <p:cNvPr id="6" name="Pergaminho vertical 5"/>
          <p:cNvSpPr/>
          <p:nvPr/>
        </p:nvSpPr>
        <p:spPr>
          <a:xfrm>
            <a:off x="3835400" y="616982"/>
            <a:ext cx="4165600" cy="414551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SEGUNDO POSTULADO DE BOHR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As </a:t>
            </a:r>
            <a:r>
              <a:rPr lang="pt-BR" dirty="0"/>
              <a:t>órbitas estacionárias são aquelas nas quais o momento angular do elétron em torno do núcleo é igual a um múltiplo inteiro de   </a:t>
            </a:r>
            <a:r>
              <a:rPr lang="pt-BR" i="1" dirty="0" smtClean="0"/>
              <a:t>h</a:t>
            </a:r>
            <a:r>
              <a:rPr lang="pt-BR" dirty="0" smtClean="0"/>
              <a:t>/(2</a:t>
            </a:r>
            <a:r>
              <a:rPr lang="pt-BR" dirty="0" smtClean="0">
                <a:latin typeface="Symbol" panose="05050102010706020507" pitchFamily="18" charset="2"/>
              </a:rPr>
              <a:t>p</a:t>
            </a:r>
            <a:r>
              <a:rPr lang="pt-BR" dirty="0" smtClean="0"/>
              <a:t>).</a:t>
            </a:r>
            <a:endParaRPr lang="pt-BR" dirty="0"/>
          </a:p>
          <a:p>
            <a:r>
              <a:rPr lang="pt-BR" dirty="0"/>
              <a:t> Isto é</a:t>
            </a:r>
            <a:r>
              <a:rPr lang="pt-BR" dirty="0" smtClean="0"/>
              <a:t>,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7" name="Pergaminho vertical 6"/>
          <p:cNvSpPr/>
          <p:nvPr/>
        </p:nvSpPr>
        <p:spPr>
          <a:xfrm>
            <a:off x="7886700" y="616982"/>
            <a:ext cx="4267200" cy="514881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TERCEIRO POSTULADO DE </a:t>
            </a:r>
            <a:r>
              <a:rPr lang="pt-BR" dirty="0" smtClean="0"/>
              <a:t>BOHR</a:t>
            </a:r>
          </a:p>
          <a:p>
            <a:pPr algn="ctr"/>
            <a:endParaRPr lang="pt-BR" dirty="0"/>
          </a:p>
          <a:p>
            <a:pPr algn="just"/>
            <a:r>
              <a:rPr lang="pt-BR" dirty="0"/>
              <a:t>O elétron irradia quando salta de um estado estacionário para outro mais interno, sendo a energia irradiada dada </a:t>
            </a:r>
            <a:r>
              <a:rPr lang="pt-BR" dirty="0" smtClean="0"/>
              <a:t>por</a:t>
            </a:r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/>
              <a:t>onde </a:t>
            </a:r>
            <a:r>
              <a:rPr lang="pt-BR" i="1" dirty="0"/>
              <a:t>h</a:t>
            </a:r>
            <a:r>
              <a:rPr lang="pt-BR" dirty="0"/>
              <a:t> é a constante de Planck (6,63 x 10</a:t>
            </a:r>
            <a:r>
              <a:rPr lang="pt-BR" baseline="30000" dirty="0"/>
              <a:t>-34</a:t>
            </a:r>
            <a:r>
              <a:rPr lang="pt-BR" dirty="0"/>
              <a:t> </a:t>
            </a:r>
            <a:r>
              <a:rPr lang="pt-BR" dirty="0" err="1"/>
              <a:t>J.s</a:t>
            </a:r>
            <a:r>
              <a:rPr lang="pt-BR" dirty="0"/>
              <a:t> = </a:t>
            </a:r>
            <a:endParaRPr lang="pt-BR" dirty="0" smtClean="0"/>
          </a:p>
          <a:p>
            <a:pPr algn="r"/>
            <a:r>
              <a:rPr lang="pt-BR" dirty="0" smtClean="0"/>
              <a:t>4.14 </a:t>
            </a:r>
            <a:r>
              <a:rPr lang="pt-BR" dirty="0"/>
              <a:t>x 10</a:t>
            </a:r>
            <a:r>
              <a:rPr lang="pt-BR" baseline="30000" dirty="0"/>
              <a:t>-15 </a:t>
            </a:r>
            <a:r>
              <a:rPr lang="pt-BR" dirty="0" err="1"/>
              <a:t>eV.s</a:t>
            </a:r>
            <a:r>
              <a:rPr lang="pt-BR" dirty="0" smtClean="0"/>
              <a:t>),</a:t>
            </a:r>
          </a:p>
          <a:p>
            <a:pPr algn="just"/>
            <a:r>
              <a:rPr lang="pt-BR" dirty="0" smtClean="0"/>
              <a:t> </a:t>
            </a:r>
            <a:r>
              <a:rPr lang="pt-BR" i="1" dirty="0"/>
              <a:t>f</a:t>
            </a:r>
            <a:r>
              <a:rPr lang="pt-BR" dirty="0"/>
              <a:t> é a frequência da radiação emitida, </a:t>
            </a:r>
            <a:r>
              <a:rPr lang="pt-BR" i="1" dirty="0"/>
              <a:t>E</a:t>
            </a:r>
            <a:r>
              <a:rPr lang="pt-BR" baseline="-25000" dirty="0"/>
              <a:t>i</a:t>
            </a:r>
            <a:r>
              <a:rPr lang="pt-BR" dirty="0"/>
              <a:t> e </a:t>
            </a:r>
            <a:r>
              <a:rPr lang="pt-BR" i="1" dirty="0" err="1"/>
              <a:t>E</a:t>
            </a:r>
            <a:r>
              <a:rPr lang="pt-BR" baseline="-25000" dirty="0" err="1"/>
              <a:t>f</a:t>
            </a:r>
            <a:r>
              <a:rPr lang="pt-BR" dirty="0"/>
              <a:t> são energias dos estados inicial e final.</a:t>
            </a:r>
          </a:p>
          <a:p>
            <a:pPr algn="ctr"/>
            <a:endParaRPr lang="pt-BR" dirty="0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9016993"/>
              </p:ext>
            </p:extLst>
          </p:nvPr>
        </p:nvGraphicFramePr>
        <p:xfrm>
          <a:off x="5293997" y="3650179"/>
          <a:ext cx="1248405" cy="917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3" imgW="622080" imgH="457200" progId="Equation.DSMT4">
                  <p:embed/>
                </p:oleObj>
              </mc:Choice>
              <mc:Fallback>
                <p:oleObj name="Equation" r:id="rId3" imgW="6220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93997" y="3650179"/>
                        <a:ext cx="1248405" cy="9171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798596"/>
              </p:ext>
            </p:extLst>
          </p:nvPr>
        </p:nvGraphicFramePr>
        <p:xfrm>
          <a:off x="9156700" y="3213100"/>
          <a:ext cx="1651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Equation" r:id="rId5" imgW="825480" imgH="177480" progId="Equation.DSMT4">
                  <p:embed/>
                </p:oleObj>
              </mc:Choice>
              <mc:Fallback>
                <p:oleObj name="Equation" r:id="rId5" imgW="8254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56700" y="3213100"/>
                        <a:ext cx="16510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77492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1026588" y="6356350"/>
            <a:ext cx="327212" cy="365125"/>
          </a:xfrm>
        </p:spPr>
        <p:txBody>
          <a:bodyPr/>
          <a:lstStyle/>
          <a:p>
            <a:fld id="{C7D9A4F8-C1B6-4404-97D9-C850F869BE3C}" type="slidenum">
              <a:rPr lang="pt-BR" smtClean="0"/>
              <a:t>15</a:t>
            </a:fld>
            <a:endParaRPr lang="pt-BR" dirty="0"/>
          </a:p>
        </p:txBody>
      </p:sp>
      <p:sp>
        <p:nvSpPr>
          <p:cNvPr id="18" name="Losango 17"/>
          <p:cNvSpPr/>
          <p:nvPr/>
        </p:nvSpPr>
        <p:spPr>
          <a:xfrm>
            <a:off x="0" y="211046"/>
            <a:ext cx="2689412" cy="1120589"/>
          </a:xfrm>
          <a:prstGeom prst="diamon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MUNDO MICRO</a:t>
            </a:r>
            <a:endParaRPr lang="pt-BR" dirty="0"/>
          </a:p>
        </p:txBody>
      </p:sp>
      <p:sp>
        <p:nvSpPr>
          <p:cNvPr id="20" name="Retângulo de cantos arredondados 19"/>
          <p:cNvSpPr/>
          <p:nvPr/>
        </p:nvSpPr>
        <p:spPr>
          <a:xfrm>
            <a:off x="197224" y="1986058"/>
            <a:ext cx="2294964" cy="75115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FÍSICA QUÂNTICA</a:t>
            </a:r>
            <a:endParaRPr lang="pt-BR" dirty="0"/>
          </a:p>
        </p:txBody>
      </p:sp>
      <p:sp>
        <p:nvSpPr>
          <p:cNvPr id="22" name="Pergaminho horizontal 21"/>
          <p:cNvSpPr/>
          <p:nvPr/>
        </p:nvSpPr>
        <p:spPr>
          <a:xfrm>
            <a:off x="2492187" y="3105519"/>
            <a:ext cx="2859742" cy="565904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Radiação de Corpo Negro</a:t>
            </a:r>
            <a:endParaRPr lang="pt-BR" dirty="0"/>
          </a:p>
        </p:txBody>
      </p:sp>
      <p:sp>
        <p:nvSpPr>
          <p:cNvPr id="23" name="Pergaminho horizontal 22"/>
          <p:cNvSpPr/>
          <p:nvPr/>
        </p:nvSpPr>
        <p:spPr>
          <a:xfrm>
            <a:off x="2492187" y="3671423"/>
            <a:ext cx="2859742" cy="565904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Efeito Fotoelétrico</a:t>
            </a:r>
            <a:endParaRPr lang="pt-BR" dirty="0"/>
          </a:p>
        </p:txBody>
      </p:sp>
      <p:sp>
        <p:nvSpPr>
          <p:cNvPr id="24" name="Pergaminho horizontal 23"/>
          <p:cNvSpPr/>
          <p:nvPr/>
        </p:nvSpPr>
        <p:spPr>
          <a:xfrm>
            <a:off x="2492187" y="4199213"/>
            <a:ext cx="2859742" cy="565904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Comportamento Dual</a:t>
            </a:r>
            <a:endParaRPr lang="pt-BR" dirty="0"/>
          </a:p>
        </p:txBody>
      </p:sp>
      <p:cxnSp>
        <p:nvCxnSpPr>
          <p:cNvPr id="26" name="Conector reto 25"/>
          <p:cNvCxnSpPr>
            <a:stCxn id="18" idx="2"/>
            <a:endCxn id="20" idx="0"/>
          </p:cNvCxnSpPr>
          <p:nvPr/>
        </p:nvCxnSpPr>
        <p:spPr>
          <a:xfrm>
            <a:off x="1344706" y="1331635"/>
            <a:ext cx="0" cy="6544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angulado 27"/>
          <p:cNvCxnSpPr>
            <a:stCxn id="20" idx="2"/>
            <a:endCxn id="22" idx="1"/>
          </p:cNvCxnSpPr>
          <p:nvPr/>
        </p:nvCxnSpPr>
        <p:spPr>
          <a:xfrm rot="16200000" flipH="1">
            <a:off x="1592818" y="2489102"/>
            <a:ext cx="651256" cy="114748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angulado 29"/>
          <p:cNvCxnSpPr>
            <a:stCxn id="20" idx="2"/>
            <a:endCxn id="23" idx="1"/>
          </p:cNvCxnSpPr>
          <p:nvPr/>
        </p:nvCxnSpPr>
        <p:spPr>
          <a:xfrm rot="16200000" flipH="1">
            <a:off x="1309866" y="2772054"/>
            <a:ext cx="1217160" cy="114748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angulado 31"/>
          <p:cNvCxnSpPr>
            <a:stCxn id="20" idx="2"/>
            <a:endCxn id="24" idx="1"/>
          </p:cNvCxnSpPr>
          <p:nvPr/>
        </p:nvCxnSpPr>
        <p:spPr>
          <a:xfrm rot="16200000" flipH="1">
            <a:off x="1045971" y="3035949"/>
            <a:ext cx="1744950" cy="114748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ergaminho vertical 26"/>
          <p:cNvSpPr/>
          <p:nvPr/>
        </p:nvSpPr>
        <p:spPr>
          <a:xfrm>
            <a:off x="7010399" y="211046"/>
            <a:ext cx="4956109" cy="3460377"/>
          </a:xfrm>
          <a:prstGeom prst="verticalScroll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dirty="0" smtClean="0"/>
              <a:t>Um Corpo Negro é um corpo ideal que absorve toda a radiação incidente e emite radiação devido à sua temperatura apenas.</a:t>
            </a:r>
          </a:p>
          <a:p>
            <a:pPr algn="just"/>
            <a:r>
              <a:rPr lang="pt-BR" dirty="0" smtClean="0"/>
              <a:t>A emissão da radiação pela matéria não podia ser explicada pela física clássica, pois levava à uma emissão de energia, por um corpo aquecido, maior que a observada.  Esse fato ficou conhecido como catástrofe do ultravioleta. </a:t>
            </a:r>
            <a:endParaRPr lang="pt-BR" dirty="0"/>
          </a:p>
        </p:txBody>
      </p:sp>
      <p:cxnSp>
        <p:nvCxnSpPr>
          <p:cNvPr id="7" name="Conector angulado 6"/>
          <p:cNvCxnSpPr>
            <a:stCxn id="22" idx="3"/>
          </p:cNvCxnSpPr>
          <p:nvPr/>
        </p:nvCxnSpPr>
        <p:spPr>
          <a:xfrm flipV="1">
            <a:off x="5351929" y="1986058"/>
            <a:ext cx="2102971" cy="140241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6883401" y="4259175"/>
            <a:ext cx="522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Planck teve que supor que a radiação eletromagnética é emitida em “pacotes” chamados de </a:t>
            </a:r>
            <a:r>
              <a:rPr lang="pt-BR" i="1" dirty="0" smtClean="0"/>
              <a:t>quantum</a:t>
            </a:r>
            <a:r>
              <a:rPr lang="pt-BR" dirty="0" smtClean="0"/>
              <a:t> (singular)</a:t>
            </a:r>
            <a:r>
              <a:rPr lang="pt-BR" dirty="0"/>
              <a:t> ou </a:t>
            </a:r>
            <a:r>
              <a:rPr lang="pt-BR" i="1" dirty="0"/>
              <a:t>quanta</a:t>
            </a:r>
            <a:r>
              <a:rPr lang="pt-BR" dirty="0"/>
              <a:t> (plural).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8013699" y="5594568"/>
            <a:ext cx="2962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Einstein usa esta ideia para explicar o Efeito fotoelétrico</a:t>
            </a:r>
            <a:endParaRPr lang="pt-BR" dirty="0"/>
          </a:p>
        </p:txBody>
      </p:sp>
      <p:cxnSp>
        <p:nvCxnSpPr>
          <p:cNvPr id="13" name="Conector de seta reta 12"/>
          <p:cNvCxnSpPr>
            <a:stCxn id="27" idx="2"/>
            <a:endCxn id="10" idx="0"/>
          </p:cNvCxnSpPr>
          <p:nvPr/>
        </p:nvCxnSpPr>
        <p:spPr>
          <a:xfrm>
            <a:off x="9488454" y="3671423"/>
            <a:ext cx="6351" cy="5877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>
            <a:stCxn id="10" idx="2"/>
            <a:endCxn id="35" idx="0"/>
          </p:cNvCxnSpPr>
          <p:nvPr/>
        </p:nvCxnSpPr>
        <p:spPr>
          <a:xfrm flipH="1">
            <a:off x="9494744" y="5182505"/>
            <a:ext cx="61" cy="412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angulado 36"/>
          <p:cNvCxnSpPr>
            <a:stCxn id="35" idx="1"/>
            <a:endCxn id="23" idx="3"/>
          </p:cNvCxnSpPr>
          <p:nvPr/>
        </p:nvCxnSpPr>
        <p:spPr>
          <a:xfrm rot="10800000">
            <a:off x="5351929" y="3954376"/>
            <a:ext cx="2661770" cy="1963359"/>
          </a:xfrm>
          <a:prstGeom prst="bentConnector3">
            <a:avLst>
              <a:gd name="adj1" fmla="val 6002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eta em curva para a esquerda 1"/>
          <p:cNvSpPr/>
          <p:nvPr/>
        </p:nvSpPr>
        <p:spPr>
          <a:xfrm>
            <a:off x="5355666" y="3262119"/>
            <a:ext cx="698500" cy="123432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1" name="Seta em curva para a esquerda 20"/>
          <p:cNvSpPr/>
          <p:nvPr/>
        </p:nvSpPr>
        <p:spPr>
          <a:xfrm>
            <a:off x="5351927" y="3247836"/>
            <a:ext cx="698500" cy="86696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graphicFrame>
        <p:nvGraphicFramePr>
          <p:cNvPr id="25" name="Objeto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3641191"/>
              </p:ext>
            </p:extLst>
          </p:nvPr>
        </p:nvGraphicFramePr>
        <p:xfrm>
          <a:off x="1717714" y="5388536"/>
          <a:ext cx="1929128" cy="61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3" imgW="558720" imgH="177480" progId="Equation.DSMT4">
                  <p:embed/>
                </p:oleObj>
              </mc:Choice>
              <mc:Fallback>
                <p:oleObj name="Equation" r:id="rId3" imgW="558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17714" y="5388536"/>
                        <a:ext cx="1929128" cy="613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286259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1026588" y="6356350"/>
            <a:ext cx="327212" cy="365125"/>
          </a:xfrm>
        </p:spPr>
        <p:txBody>
          <a:bodyPr/>
          <a:lstStyle/>
          <a:p>
            <a:fld id="{C7D9A4F8-C1B6-4404-97D9-C850F869BE3C}" type="slidenum">
              <a:rPr lang="pt-BR" smtClean="0"/>
              <a:t>2</a:t>
            </a:fld>
            <a:endParaRPr lang="pt-BR" dirty="0"/>
          </a:p>
        </p:txBody>
      </p:sp>
      <p:sp>
        <p:nvSpPr>
          <p:cNvPr id="9" name="Losango 8"/>
          <p:cNvSpPr/>
          <p:nvPr/>
        </p:nvSpPr>
        <p:spPr>
          <a:xfrm>
            <a:off x="7368988" y="2303929"/>
            <a:ext cx="2985247" cy="1120589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ALTAS VELOCIDADES</a:t>
            </a:r>
            <a:endParaRPr lang="pt-BR" dirty="0"/>
          </a:p>
        </p:txBody>
      </p:sp>
      <p:sp>
        <p:nvSpPr>
          <p:cNvPr id="14" name="Pergaminho horizontal 13"/>
          <p:cNvSpPr/>
          <p:nvPr/>
        </p:nvSpPr>
        <p:spPr>
          <a:xfrm>
            <a:off x="7969623" y="4059885"/>
            <a:ext cx="1783976" cy="789268"/>
          </a:xfrm>
          <a:prstGeom prst="horizontalScrol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TEORIA DA RELATIVIDADE</a:t>
            </a:r>
            <a:endParaRPr lang="pt-BR" dirty="0"/>
          </a:p>
        </p:txBody>
      </p:sp>
      <p:cxnSp>
        <p:nvCxnSpPr>
          <p:cNvPr id="27" name="Conector reto 26"/>
          <p:cNvCxnSpPr>
            <a:stCxn id="9" idx="2"/>
            <a:endCxn id="14" idx="0"/>
          </p:cNvCxnSpPr>
          <p:nvPr/>
        </p:nvCxnSpPr>
        <p:spPr>
          <a:xfrm flipH="1">
            <a:off x="8861611" y="3424518"/>
            <a:ext cx="1" cy="7340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Losango 19"/>
          <p:cNvSpPr/>
          <p:nvPr/>
        </p:nvSpPr>
        <p:spPr>
          <a:xfrm>
            <a:off x="224118" y="403411"/>
            <a:ext cx="2985247" cy="1120589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ALTAS VELOCIDADES</a:t>
            </a:r>
            <a:endParaRPr lang="pt-BR" dirty="0"/>
          </a:p>
        </p:txBody>
      </p:sp>
      <p:sp>
        <p:nvSpPr>
          <p:cNvPr id="22" name="Pergaminho horizontal 21"/>
          <p:cNvSpPr/>
          <p:nvPr/>
        </p:nvSpPr>
        <p:spPr>
          <a:xfrm>
            <a:off x="824753" y="2159367"/>
            <a:ext cx="1783976" cy="789268"/>
          </a:xfrm>
          <a:prstGeom prst="horizontalScrol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TEORIA DA RELATIVIDADE</a:t>
            </a:r>
            <a:endParaRPr lang="pt-BR" dirty="0"/>
          </a:p>
        </p:txBody>
      </p:sp>
      <p:cxnSp>
        <p:nvCxnSpPr>
          <p:cNvPr id="23" name="Conector reto 22"/>
          <p:cNvCxnSpPr>
            <a:stCxn id="20" idx="2"/>
            <a:endCxn id="22" idx="0"/>
          </p:cNvCxnSpPr>
          <p:nvPr/>
        </p:nvCxnSpPr>
        <p:spPr>
          <a:xfrm flipH="1">
            <a:off x="1716741" y="1524000"/>
            <a:ext cx="1" cy="7340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8963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  <p:bldP spid="20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angulado 3"/>
          <p:cNvCxnSpPr>
            <a:stCxn id="10" idx="0"/>
          </p:cNvCxnSpPr>
          <p:nvPr/>
        </p:nvCxnSpPr>
        <p:spPr>
          <a:xfrm rot="5400000" flipH="1" flipV="1">
            <a:off x="4836461" y="1348646"/>
            <a:ext cx="1387962" cy="2472698"/>
          </a:xfrm>
          <a:prstGeom prst="bentConnector4">
            <a:avLst>
              <a:gd name="adj1" fmla="val -16470"/>
              <a:gd name="adj2" fmla="val -12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1026588" y="6356350"/>
            <a:ext cx="327212" cy="365125"/>
          </a:xfrm>
        </p:spPr>
        <p:txBody>
          <a:bodyPr/>
          <a:lstStyle/>
          <a:p>
            <a:fld id="{C7D9A4F8-C1B6-4404-97D9-C850F869BE3C}" type="slidenum">
              <a:rPr lang="pt-BR" smtClean="0"/>
              <a:t>3</a:t>
            </a:fld>
            <a:endParaRPr lang="pt-BR" dirty="0"/>
          </a:p>
        </p:txBody>
      </p:sp>
      <p:sp>
        <p:nvSpPr>
          <p:cNvPr id="20" name="Losango 19"/>
          <p:cNvSpPr/>
          <p:nvPr/>
        </p:nvSpPr>
        <p:spPr>
          <a:xfrm>
            <a:off x="224118" y="403411"/>
            <a:ext cx="2985247" cy="1120589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ALTAS VELOCIDADES</a:t>
            </a:r>
            <a:endParaRPr lang="pt-BR" dirty="0"/>
          </a:p>
        </p:txBody>
      </p:sp>
      <p:sp>
        <p:nvSpPr>
          <p:cNvPr id="22" name="Pergaminho horizontal 21"/>
          <p:cNvSpPr/>
          <p:nvPr/>
        </p:nvSpPr>
        <p:spPr>
          <a:xfrm>
            <a:off x="824753" y="2159367"/>
            <a:ext cx="1783976" cy="789268"/>
          </a:xfrm>
          <a:prstGeom prst="horizontalScrol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TEORIA DA RELATIVIDADE</a:t>
            </a:r>
            <a:endParaRPr lang="pt-BR" dirty="0"/>
          </a:p>
        </p:txBody>
      </p:sp>
      <p:cxnSp>
        <p:nvCxnSpPr>
          <p:cNvPr id="23" name="Conector reto 22"/>
          <p:cNvCxnSpPr>
            <a:stCxn id="20" idx="2"/>
            <a:endCxn id="22" idx="0"/>
          </p:cNvCxnSpPr>
          <p:nvPr/>
        </p:nvCxnSpPr>
        <p:spPr>
          <a:xfrm flipH="1">
            <a:off x="1716741" y="1524000"/>
            <a:ext cx="1" cy="7340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ergaminho horizontal 9"/>
          <p:cNvSpPr/>
          <p:nvPr/>
        </p:nvSpPr>
        <p:spPr>
          <a:xfrm>
            <a:off x="2864222" y="3208238"/>
            <a:ext cx="2859742" cy="56590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Relatividade Restrita</a:t>
            </a:r>
            <a:endParaRPr lang="pt-BR" dirty="0"/>
          </a:p>
        </p:txBody>
      </p:sp>
      <p:sp>
        <p:nvSpPr>
          <p:cNvPr id="11" name="Pergaminho horizontal 10"/>
          <p:cNvSpPr/>
          <p:nvPr/>
        </p:nvSpPr>
        <p:spPr>
          <a:xfrm>
            <a:off x="2864222" y="3774142"/>
            <a:ext cx="2859742" cy="565904"/>
          </a:xfrm>
          <a:prstGeom prst="horizontalScroll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Relatividade Geral</a:t>
            </a:r>
            <a:endParaRPr lang="pt-BR" dirty="0"/>
          </a:p>
        </p:txBody>
      </p:sp>
      <p:cxnSp>
        <p:nvCxnSpPr>
          <p:cNvPr id="12" name="Conector angulado 11"/>
          <p:cNvCxnSpPr>
            <a:endCxn id="10" idx="1"/>
          </p:cNvCxnSpPr>
          <p:nvPr/>
        </p:nvCxnSpPr>
        <p:spPr>
          <a:xfrm rot="16200000" flipH="1">
            <a:off x="1964853" y="2591821"/>
            <a:ext cx="651256" cy="114748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angulado 12"/>
          <p:cNvCxnSpPr>
            <a:endCxn id="11" idx="1"/>
          </p:cNvCxnSpPr>
          <p:nvPr/>
        </p:nvCxnSpPr>
        <p:spPr>
          <a:xfrm rot="16200000" flipH="1">
            <a:off x="1681901" y="2874773"/>
            <a:ext cx="1217160" cy="114748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ergaminho vertical 1"/>
          <p:cNvSpPr/>
          <p:nvPr/>
        </p:nvSpPr>
        <p:spPr>
          <a:xfrm>
            <a:off x="6400799" y="311884"/>
            <a:ext cx="5145741" cy="327399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dirty="0"/>
              <a:t>Einstein criou dois postulados que pareciam resolver o problema do Eletromagnetismo, mas que carregava consigo resultados nenhum pouco intuitivos. São eles:</a:t>
            </a:r>
          </a:p>
          <a:p>
            <a:pPr algn="just"/>
            <a:r>
              <a:rPr lang="pt-BR" dirty="0"/>
              <a:t>1 – todas as leis da Física devem ter a mesma forma em todos os referenciais Inerciais</a:t>
            </a:r>
          </a:p>
          <a:p>
            <a:pPr algn="just"/>
            <a:r>
              <a:rPr lang="pt-BR" dirty="0"/>
              <a:t>2 – a luz se propaga no vácuo com uma velocidade constante </a:t>
            </a:r>
            <a:r>
              <a:rPr lang="pt-BR" i="1" dirty="0"/>
              <a:t>c</a:t>
            </a:r>
            <a:r>
              <a:rPr lang="pt-BR" dirty="0"/>
              <a:t>, independente da velocidade da fonte ou do observador</a:t>
            </a:r>
          </a:p>
        </p:txBody>
      </p:sp>
      <p:sp>
        <p:nvSpPr>
          <p:cNvPr id="18" name="Seta para a direita 17"/>
          <p:cNvSpPr/>
          <p:nvPr/>
        </p:nvSpPr>
        <p:spPr>
          <a:xfrm>
            <a:off x="134470" y="5154706"/>
            <a:ext cx="1927412" cy="12016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Consequência nada intuitiva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2142564" y="5175428"/>
            <a:ext cx="90633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 tempo não mais pode ser considerado absoluto (quando comparamos o tempo marcado em relógios diferentes verificamos que os tempos passam de formas diferentes). No referencial próprio ele é máximo, em outros referenciais ele é menor ou igual.</a:t>
            </a:r>
          </a:p>
          <a:p>
            <a:endParaRPr lang="pt-BR" dirty="0"/>
          </a:p>
          <a:p>
            <a:r>
              <a:rPr lang="pt-BR" dirty="0" smtClean="0"/>
              <a:t>O comprimento também é relativo: ele será máximo no referencial próprio.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472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2" grpId="0" animBg="1"/>
      <p:bldP spid="18" grpId="0" animBg="1"/>
      <p:bldP spid="2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1026588" y="6356350"/>
            <a:ext cx="327212" cy="365125"/>
          </a:xfrm>
        </p:spPr>
        <p:txBody>
          <a:bodyPr/>
          <a:lstStyle/>
          <a:p>
            <a:fld id="{C7D9A4F8-C1B6-4404-97D9-C850F869BE3C}" type="slidenum">
              <a:rPr lang="pt-BR" smtClean="0"/>
              <a:t>4</a:t>
            </a:fld>
            <a:endParaRPr lang="pt-BR" dirty="0"/>
          </a:p>
        </p:txBody>
      </p:sp>
      <p:sp>
        <p:nvSpPr>
          <p:cNvPr id="22" name="Pergaminho horizontal 21"/>
          <p:cNvSpPr/>
          <p:nvPr/>
        </p:nvSpPr>
        <p:spPr>
          <a:xfrm>
            <a:off x="134470" y="92823"/>
            <a:ext cx="1783976" cy="789268"/>
          </a:xfrm>
          <a:prstGeom prst="horizontalScrol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TEORIA DA RELATIVIDADE</a:t>
            </a:r>
            <a:endParaRPr lang="pt-BR" dirty="0"/>
          </a:p>
        </p:txBody>
      </p:sp>
      <p:graphicFrame>
        <p:nvGraphicFramePr>
          <p:cNvPr id="19" name="Objeto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6839476"/>
              </p:ext>
            </p:extLst>
          </p:nvPr>
        </p:nvGraphicFramePr>
        <p:xfrm>
          <a:off x="2212237" y="1155809"/>
          <a:ext cx="2192193" cy="1709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3" imgW="634680" imgH="495000" progId="Equation.DSMT4">
                  <p:embed/>
                </p:oleObj>
              </mc:Choice>
              <mc:Fallback>
                <p:oleObj name="Equation" r:id="rId3" imgW="63468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12237" y="1155809"/>
                        <a:ext cx="2192193" cy="1709909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CaixaDeTexto 20"/>
          <p:cNvSpPr txBox="1"/>
          <p:nvPr/>
        </p:nvSpPr>
        <p:spPr>
          <a:xfrm>
            <a:off x="1816260" y="3467038"/>
            <a:ext cx="91510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Sendo </a:t>
            </a:r>
            <a:r>
              <a:rPr lang="pt-BR" dirty="0" err="1" smtClean="0">
                <a:latin typeface="Symbol" panose="05050102010706020507" pitchFamily="18" charset="2"/>
              </a:rPr>
              <a:t>D</a:t>
            </a:r>
            <a:r>
              <a:rPr lang="pt-BR" i="1" dirty="0" err="1" smtClean="0"/>
              <a:t>t</a:t>
            </a:r>
            <a:r>
              <a:rPr lang="pt-BR" dirty="0" smtClean="0"/>
              <a:t> o tempo medido no referencial próprio e </a:t>
            </a:r>
            <a:r>
              <a:rPr lang="pt-BR" dirty="0" err="1" smtClean="0">
                <a:latin typeface="Symbol" panose="05050102010706020507" pitchFamily="18" charset="2"/>
              </a:rPr>
              <a:t>D</a:t>
            </a:r>
            <a:r>
              <a:rPr lang="pt-BR" i="1" dirty="0" err="1" smtClean="0"/>
              <a:t>t</a:t>
            </a:r>
            <a:r>
              <a:rPr lang="pt-BR" dirty="0" smtClean="0"/>
              <a:t>' o tempo medido em outro referencial.</a:t>
            </a:r>
          </a:p>
          <a:p>
            <a:endParaRPr lang="pt-BR" dirty="0" smtClean="0"/>
          </a:p>
          <a:p>
            <a:r>
              <a:rPr lang="pt-BR" dirty="0" smtClean="0"/>
              <a:t>O referencial próprio é aquele que está em repouso em relação à quem efetua as medidas.</a:t>
            </a: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55370" y="92823"/>
            <a:ext cx="4867275" cy="1400175"/>
          </a:xfrm>
          <a:prstGeom prst="rect">
            <a:avLst/>
          </a:prstGeom>
        </p:spPr>
      </p:pic>
      <p:graphicFrame>
        <p:nvGraphicFramePr>
          <p:cNvPr id="17" name="Objeto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1889913"/>
              </p:ext>
            </p:extLst>
          </p:nvPr>
        </p:nvGraphicFramePr>
        <p:xfrm>
          <a:off x="5187950" y="1419225"/>
          <a:ext cx="2413000" cy="118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6" imgW="698400" imgH="342720" progId="Equation.DSMT4">
                  <p:embed/>
                </p:oleObj>
              </mc:Choice>
              <mc:Fallback>
                <p:oleObj name="Equation" r:id="rId6" imgW="69840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187950" y="1419225"/>
                        <a:ext cx="2413000" cy="1182688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CaixaDeTexto 24"/>
          <p:cNvSpPr txBox="1"/>
          <p:nvPr/>
        </p:nvSpPr>
        <p:spPr>
          <a:xfrm>
            <a:off x="243492" y="4989000"/>
            <a:ext cx="1265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Note que          </a:t>
            </a:r>
            <a:endParaRPr lang="pt-BR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272150"/>
              </p:ext>
            </p:extLst>
          </p:nvPr>
        </p:nvGraphicFramePr>
        <p:xfrm>
          <a:off x="1304290" y="5254625"/>
          <a:ext cx="5526088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8" imgW="2577960" imgH="355320" progId="Equation.DSMT4">
                  <p:embed/>
                </p:oleObj>
              </mc:Choice>
              <mc:Fallback>
                <p:oleObj name="Equation" r:id="rId8" imgW="257796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04290" y="5254625"/>
                        <a:ext cx="5526088" cy="763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to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4826143"/>
              </p:ext>
            </p:extLst>
          </p:nvPr>
        </p:nvGraphicFramePr>
        <p:xfrm>
          <a:off x="6910101" y="5254625"/>
          <a:ext cx="981075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10" imgW="457200" imgH="355320" progId="Equation.DSMT4">
                  <p:embed/>
                </p:oleObj>
              </mc:Choice>
              <mc:Fallback>
                <p:oleObj name="Equation" r:id="rId10" imgW="45720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910101" y="5254625"/>
                        <a:ext cx="981075" cy="763588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583968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2" grpId="0" animBg="1"/>
      <p:bldP spid="21" grpId="0" build="p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angulado 3"/>
          <p:cNvCxnSpPr>
            <a:stCxn id="11" idx="2"/>
            <a:endCxn id="2" idx="2"/>
          </p:cNvCxnSpPr>
          <p:nvPr/>
        </p:nvCxnSpPr>
        <p:spPr>
          <a:xfrm rot="16200000" flipH="1">
            <a:off x="6656854" y="1906547"/>
            <a:ext cx="165532" cy="4891055"/>
          </a:xfrm>
          <a:prstGeom prst="bentConnector5">
            <a:avLst>
              <a:gd name="adj1" fmla="val 237532"/>
              <a:gd name="adj2" fmla="val 36154"/>
              <a:gd name="adj3" fmla="val 2381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1026588" y="6356350"/>
            <a:ext cx="327212" cy="365125"/>
          </a:xfrm>
        </p:spPr>
        <p:txBody>
          <a:bodyPr/>
          <a:lstStyle/>
          <a:p>
            <a:fld id="{C7D9A4F8-C1B6-4404-97D9-C850F869BE3C}" type="slidenum">
              <a:rPr lang="pt-BR" smtClean="0"/>
              <a:t>5</a:t>
            </a:fld>
            <a:endParaRPr lang="pt-BR" dirty="0"/>
          </a:p>
        </p:txBody>
      </p:sp>
      <p:sp>
        <p:nvSpPr>
          <p:cNvPr id="20" name="Losango 19"/>
          <p:cNvSpPr/>
          <p:nvPr/>
        </p:nvSpPr>
        <p:spPr>
          <a:xfrm>
            <a:off x="224118" y="403411"/>
            <a:ext cx="2985247" cy="1120589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ALTAS VELOCIDADES</a:t>
            </a:r>
            <a:endParaRPr lang="pt-BR" dirty="0"/>
          </a:p>
        </p:txBody>
      </p:sp>
      <p:sp>
        <p:nvSpPr>
          <p:cNvPr id="22" name="Pergaminho horizontal 21"/>
          <p:cNvSpPr/>
          <p:nvPr/>
        </p:nvSpPr>
        <p:spPr>
          <a:xfrm>
            <a:off x="824753" y="2159367"/>
            <a:ext cx="1783976" cy="789268"/>
          </a:xfrm>
          <a:prstGeom prst="horizontalScrol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TEORIA DA RELATIVIDADE</a:t>
            </a:r>
            <a:endParaRPr lang="pt-BR" dirty="0"/>
          </a:p>
        </p:txBody>
      </p:sp>
      <p:cxnSp>
        <p:nvCxnSpPr>
          <p:cNvPr id="23" name="Conector reto 22"/>
          <p:cNvCxnSpPr>
            <a:stCxn id="20" idx="2"/>
            <a:endCxn id="22" idx="0"/>
          </p:cNvCxnSpPr>
          <p:nvPr/>
        </p:nvCxnSpPr>
        <p:spPr>
          <a:xfrm flipH="1">
            <a:off x="1716741" y="1524000"/>
            <a:ext cx="1" cy="7340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ergaminho horizontal 9"/>
          <p:cNvSpPr/>
          <p:nvPr/>
        </p:nvSpPr>
        <p:spPr>
          <a:xfrm>
            <a:off x="2864222" y="3208238"/>
            <a:ext cx="2859742" cy="56590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Relatividade Restrita</a:t>
            </a:r>
            <a:endParaRPr lang="pt-BR" dirty="0"/>
          </a:p>
        </p:txBody>
      </p:sp>
      <p:sp>
        <p:nvSpPr>
          <p:cNvPr id="11" name="Pergaminho horizontal 10"/>
          <p:cNvSpPr/>
          <p:nvPr/>
        </p:nvSpPr>
        <p:spPr>
          <a:xfrm>
            <a:off x="2864222" y="3774142"/>
            <a:ext cx="2859742" cy="565904"/>
          </a:xfrm>
          <a:prstGeom prst="horizontalScroll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Relatividade Geral</a:t>
            </a:r>
            <a:endParaRPr lang="pt-BR" dirty="0"/>
          </a:p>
        </p:txBody>
      </p:sp>
      <p:cxnSp>
        <p:nvCxnSpPr>
          <p:cNvPr id="12" name="Conector angulado 11"/>
          <p:cNvCxnSpPr>
            <a:endCxn id="10" idx="1"/>
          </p:cNvCxnSpPr>
          <p:nvPr/>
        </p:nvCxnSpPr>
        <p:spPr>
          <a:xfrm rot="16200000" flipH="1">
            <a:off x="1964853" y="2591821"/>
            <a:ext cx="651256" cy="114748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angulado 12"/>
          <p:cNvCxnSpPr>
            <a:endCxn id="11" idx="1"/>
          </p:cNvCxnSpPr>
          <p:nvPr/>
        </p:nvCxnSpPr>
        <p:spPr>
          <a:xfrm rot="16200000" flipH="1">
            <a:off x="1681901" y="2874773"/>
            <a:ext cx="1217160" cy="114748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ergaminho vertical 1"/>
          <p:cNvSpPr/>
          <p:nvPr/>
        </p:nvSpPr>
        <p:spPr>
          <a:xfrm>
            <a:off x="6400799" y="311884"/>
            <a:ext cx="5568697" cy="412295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dirty="0"/>
              <a:t>O que vimos até agora é a Teoria da Relatividade Restrita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Ela trabalha apenas com sistemas de referenciais inerciais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Mas e se quisermos trabalhar com referenciais acelerados?</a:t>
            </a:r>
          </a:p>
          <a:p>
            <a:pPr algn="just"/>
            <a:r>
              <a:rPr lang="pt-BR" dirty="0"/>
              <a:t>A Teoria da Relatividade Geral trabalha também com referenciais acelerados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 smtClean="0"/>
              <a:t>Neste caso a gravidade é levada em conta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 smtClean="0"/>
              <a:t>Tal assunto é abordado no filme Interestelar</a:t>
            </a:r>
            <a:endParaRPr lang="pt-BR" dirty="0"/>
          </a:p>
        </p:txBody>
      </p:sp>
      <p:sp>
        <p:nvSpPr>
          <p:cNvPr id="16" name="Elipse 15"/>
          <p:cNvSpPr/>
          <p:nvPr/>
        </p:nvSpPr>
        <p:spPr>
          <a:xfrm>
            <a:off x="2501900" y="2948635"/>
            <a:ext cx="3594100" cy="1108459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885677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1026588" y="6356350"/>
            <a:ext cx="327212" cy="365125"/>
          </a:xfrm>
        </p:spPr>
        <p:txBody>
          <a:bodyPr/>
          <a:lstStyle/>
          <a:p>
            <a:fld id="{C7D9A4F8-C1B6-4404-97D9-C850F869BE3C}" type="slidenum">
              <a:rPr lang="pt-BR" smtClean="0"/>
              <a:t>6</a:t>
            </a:fld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3022600" y="367553"/>
            <a:ext cx="56925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/>
              <a:t>FÍSICA MODERNA</a:t>
            </a:r>
            <a:endParaRPr lang="pt-BR" sz="6000" dirty="0"/>
          </a:p>
        </p:txBody>
      </p:sp>
      <p:sp>
        <p:nvSpPr>
          <p:cNvPr id="4" name="Losango 3"/>
          <p:cNvSpPr/>
          <p:nvPr/>
        </p:nvSpPr>
        <p:spPr>
          <a:xfrm>
            <a:off x="1982694" y="2303929"/>
            <a:ext cx="2689412" cy="1120589"/>
          </a:xfrm>
          <a:prstGeom prst="diamon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MUNDO MICRO</a:t>
            </a:r>
            <a:endParaRPr lang="pt-BR" dirty="0"/>
          </a:p>
        </p:txBody>
      </p:sp>
      <p:sp>
        <p:nvSpPr>
          <p:cNvPr id="9" name="Losango 8"/>
          <p:cNvSpPr/>
          <p:nvPr/>
        </p:nvSpPr>
        <p:spPr>
          <a:xfrm>
            <a:off x="6733988" y="2303929"/>
            <a:ext cx="2985247" cy="1120589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ALTAS VELOCIDADES</a:t>
            </a:r>
            <a:endParaRPr lang="pt-BR" dirty="0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2179918" y="4078941"/>
            <a:ext cx="2294964" cy="75115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FÍSICA QUÂNTICA</a:t>
            </a:r>
            <a:endParaRPr lang="pt-BR" dirty="0"/>
          </a:p>
        </p:txBody>
      </p:sp>
      <p:sp>
        <p:nvSpPr>
          <p:cNvPr id="14" name="Pergaminho horizontal 13"/>
          <p:cNvSpPr/>
          <p:nvPr/>
        </p:nvSpPr>
        <p:spPr>
          <a:xfrm>
            <a:off x="7334623" y="4059885"/>
            <a:ext cx="1783976" cy="789268"/>
          </a:xfrm>
          <a:prstGeom prst="horizontalScrol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TEORIA DA RELATIVIDADE</a:t>
            </a:r>
            <a:endParaRPr lang="pt-BR" dirty="0"/>
          </a:p>
        </p:txBody>
      </p:sp>
      <p:sp>
        <p:nvSpPr>
          <p:cNvPr id="15" name="Pergaminho horizontal 14"/>
          <p:cNvSpPr/>
          <p:nvPr/>
        </p:nvSpPr>
        <p:spPr>
          <a:xfrm>
            <a:off x="4474881" y="5198402"/>
            <a:ext cx="2859742" cy="565904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Radiação de Corpo Negro</a:t>
            </a:r>
            <a:endParaRPr lang="pt-BR" dirty="0"/>
          </a:p>
        </p:txBody>
      </p:sp>
      <p:sp>
        <p:nvSpPr>
          <p:cNvPr id="16" name="Pergaminho horizontal 15"/>
          <p:cNvSpPr/>
          <p:nvPr/>
        </p:nvSpPr>
        <p:spPr>
          <a:xfrm>
            <a:off x="4474881" y="5764306"/>
            <a:ext cx="2859742" cy="565904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Efeito Fotoelétrico</a:t>
            </a:r>
            <a:endParaRPr lang="pt-BR" dirty="0"/>
          </a:p>
        </p:txBody>
      </p:sp>
      <p:sp>
        <p:nvSpPr>
          <p:cNvPr id="17" name="Pergaminho horizontal 16"/>
          <p:cNvSpPr/>
          <p:nvPr/>
        </p:nvSpPr>
        <p:spPr>
          <a:xfrm>
            <a:off x="4474881" y="6292096"/>
            <a:ext cx="2859742" cy="565904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Comportamento Dual</a:t>
            </a:r>
            <a:endParaRPr lang="pt-BR" dirty="0"/>
          </a:p>
        </p:txBody>
      </p:sp>
      <p:cxnSp>
        <p:nvCxnSpPr>
          <p:cNvPr id="19" name="Conector reto 18"/>
          <p:cNvCxnSpPr>
            <a:stCxn id="3" idx="2"/>
            <a:endCxn id="4" idx="0"/>
          </p:cNvCxnSpPr>
          <p:nvPr/>
        </p:nvCxnSpPr>
        <p:spPr>
          <a:xfrm flipH="1">
            <a:off x="3327400" y="1383216"/>
            <a:ext cx="2541494" cy="9207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>
            <a:stCxn id="3" idx="2"/>
            <a:endCxn id="9" idx="0"/>
          </p:cNvCxnSpPr>
          <p:nvPr/>
        </p:nvCxnSpPr>
        <p:spPr>
          <a:xfrm>
            <a:off x="5868894" y="1383216"/>
            <a:ext cx="2357718" cy="9207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>
            <a:stCxn id="4" idx="2"/>
            <a:endCxn id="11" idx="0"/>
          </p:cNvCxnSpPr>
          <p:nvPr/>
        </p:nvCxnSpPr>
        <p:spPr>
          <a:xfrm>
            <a:off x="3327400" y="3424518"/>
            <a:ext cx="0" cy="6544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>
            <a:stCxn id="9" idx="2"/>
            <a:endCxn id="14" idx="0"/>
          </p:cNvCxnSpPr>
          <p:nvPr/>
        </p:nvCxnSpPr>
        <p:spPr>
          <a:xfrm flipH="1">
            <a:off x="8226611" y="3424518"/>
            <a:ext cx="1" cy="7340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angulado 28"/>
          <p:cNvCxnSpPr>
            <a:stCxn id="11" idx="2"/>
            <a:endCxn id="15" idx="1"/>
          </p:cNvCxnSpPr>
          <p:nvPr/>
        </p:nvCxnSpPr>
        <p:spPr>
          <a:xfrm rot="16200000" flipH="1">
            <a:off x="3575512" y="4581985"/>
            <a:ext cx="651256" cy="114748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angulado 30"/>
          <p:cNvCxnSpPr>
            <a:stCxn id="11" idx="2"/>
            <a:endCxn id="16" idx="1"/>
          </p:cNvCxnSpPr>
          <p:nvPr/>
        </p:nvCxnSpPr>
        <p:spPr>
          <a:xfrm rot="16200000" flipH="1">
            <a:off x="3292560" y="4864937"/>
            <a:ext cx="1217160" cy="114748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angulado 32"/>
          <p:cNvCxnSpPr>
            <a:stCxn id="11" idx="2"/>
            <a:endCxn id="17" idx="1"/>
          </p:cNvCxnSpPr>
          <p:nvPr/>
        </p:nvCxnSpPr>
        <p:spPr>
          <a:xfrm rot="16200000" flipH="1">
            <a:off x="3028665" y="5128832"/>
            <a:ext cx="1744950" cy="114748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917973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1026588" y="6356350"/>
            <a:ext cx="327212" cy="365125"/>
          </a:xfrm>
        </p:spPr>
        <p:txBody>
          <a:bodyPr/>
          <a:lstStyle/>
          <a:p>
            <a:fld id="{C7D9A4F8-C1B6-4404-97D9-C850F869BE3C}" type="slidenum">
              <a:rPr lang="pt-BR" smtClean="0"/>
              <a:t>7</a:t>
            </a:fld>
            <a:endParaRPr lang="pt-BR" dirty="0"/>
          </a:p>
        </p:txBody>
      </p:sp>
      <p:sp>
        <p:nvSpPr>
          <p:cNvPr id="4" name="Losango 3"/>
          <p:cNvSpPr/>
          <p:nvPr/>
        </p:nvSpPr>
        <p:spPr>
          <a:xfrm>
            <a:off x="1982694" y="2303929"/>
            <a:ext cx="2689412" cy="1120589"/>
          </a:xfrm>
          <a:prstGeom prst="diamon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MUNDO MICRO</a:t>
            </a:r>
            <a:endParaRPr lang="pt-BR" dirty="0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2179918" y="4078941"/>
            <a:ext cx="2294964" cy="75115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FÍSICA QUÂNTICA</a:t>
            </a:r>
            <a:endParaRPr lang="pt-BR" dirty="0"/>
          </a:p>
        </p:txBody>
      </p:sp>
      <p:sp>
        <p:nvSpPr>
          <p:cNvPr id="15" name="Pergaminho horizontal 14"/>
          <p:cNvSpPr/>
          <p:nvPr/>
        </p:nvSpPr>
        <p:spPr>
          <a:xfrm>
            <a:off x="4474881" y="5198402"/>
            <a:ext cx="2859742" cy="565904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Radiação de Corpo Negro</a:t>
            </a:r>
            <a:endParaRPr lang="pt-BR" dirty="0"/>
          </a:p>
        </p:txBody>
      </p:sp>
      <p:sp>
        <p:nvSpPr>
          <p:cNvPr id="16" name="Pergaminho horizontal 15"/>
          <p:cNvSpPr/>
          <p:nvPr/>
        </p:nvSpPr>
        <p:spPr>
          <a:xfrm>
            <a:off x="4474881" y="5764306"/>
            <a:ext cx="2859742" cy="565904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Efeito Fotoelétrico</a:t>
            </a:r>
            <a:endParaRPr lang="pt-BR" dirty="0"/>
          </a:p>
        </p:txBody>
      </p:sp>
      <p:sp>
        <p:nvSpPr>
          <p:cNvPr id="17" name="Pergaminho horizontal 16"/>
          <p:cNvSpPr/>
          <p:nvPr/>
        </p:nvSpPr>
        <p:spPr>
          <a:xfrm>
            <a:off x="4474881" y="6292096"/>
            <a:ext cx="2859742" cy="565904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Comportamento Dual</a:t>
            </a:r>
            <a:endParaRPr lang="pt-BR" dirty="0"/>
          </a:p>
        </p:txBody>
      </p:sp>
      <p:cxnSp>
        <p:nvCxnSpPr>
          <p:cNvPr id="25" name="Conector reto 24"/>
          <p:cNvCxnSpPr>
            <a:stCxn id="4" idx="2"/>
            <a:endCxn id="11" idx="0"/>
          </p:cNvCxnSpPr>
          <p:nvPr/>
        </p:nvCxnSpPr>
        <p:spPr>
          <a:xfrm>
            <a:off x="3327400" y="3424518"/>
            <a:ext cx="0" cy="6544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angulado 28"/>
          <p:cNvCxnSpPr>
            <a:stCxn id="11" idx="2"/>
            <a:endCxn id="15" idx="1"/>
          </p:cNvCxnSpPr>
          <p:nvPr/>
        </p:nvCxnSpPr>
        <p:spPr>
          <a:xfrm rot="16200000" flipH="1">
            <a:off x="3575512" y="4581985"/>
            <a:ext cx="651256" cy="114748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angulado 30"/>
          <p:cNvCxnSpPr>
            <a:stCxn id="11" idx="2"/>
            <a:endCxn id="16" idx="1"/>
          </p:cNvCxnSpPr>
          <p:nvPr/>
        </p:nvCxnSpPr>
        <p:spPr>
          <a:xfrm rot="16200000" flipH="1">
            <a:off x="3292560" y="4864937"/>
            <a:ext cx="1217160" cy="114748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angulado 32"/>
          <p:cNvCxnSpPr>
            <a:stCxn id="11" idx="2"/>
            <a:endCxn id="17" idx="1"/>
          </p:cNvCxnSpPr>
          <p:nvPr/>
        </p:nvCxnSpPr>
        <p:spPr>
          <a:xfrm rot="16200000" flipH="1">
            <a:off x="3028665" y="5128832"/>
            <a:ext cx="1744950" cy="114748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Losango 17"/>
          <p:cNvSpPr/>
          <p:nvPr/>
        </p:nvSpPr>
        <p:spPr>
          <a:xfrm>
            <a:off x="0" y="211046"/>
            <a:ext cx="2689412" cy="1120589"/>
          </a:xfrm>
          <a:prstGeom prst="diamon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MUNDO MICRO</a:t>
            </a:r>
            <a:endParaRPr lang="pt-BR" dirty="0"/>
          </a:p>
        </p:txBody>
      </p:sp>
      <p:sp>
        <p:nvSpPr>
          <p:cNvPr id="20" name="Retângulo de cantos arredondados 19"/>
          <p:cNvSpPr/>
          <p:nvPr/>
        </p:nvSpPr>
        <p:spPr>
          <a:xfrm>
            <a:off x="197224" y="1986058"/>
            <a:ext cx="2294964" cy="75115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FÍSICA QUÂNTICA</a:t>
            </a:r>
            <a:endParaRPr lang="pt-BR" dirty="0"/>
          </a:p>
        </p:txBody>
      </p:sp>
      <p:sp>
        <p:nvSpPr>
          <p:cNvPr id="22" name="Pergaminho horizontal 21"/>
          <p:cNvSpPr/>
          <p:nvPr/>
        </p:nvSpPr>
        <p:spPr>
          <a:xfrm>
            <a:off x="2492187" y="3105519"/>
            <a:ext cx="2859742" cy="565904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Radiação de Corpo Negro</a:t>
            </a:r>
            <a:endParaRPr lang="pt-BR" dirty="0"/>
          </a:p>
        </p:txBody>
      </p:sp>
      <p:sp>
        <p:nvSpPr>
          <p:cNvPr id="23" name="Pergaminho horizontal 22"/>
          <p:cNvSpPr/>
          <p:nvPr/>
        </p:nvSpPr>
        <p:spPr>
          <a:xfrm>
            <a:off x="2492187" y="3671423"/>
            <a:ext cx="2859742" cy="565904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Efeito Fotoelétrico</a:t>
            </a:r>
            <a:endParaRPr lang="pt-BR" dirty="0"/>
          </a:p>
        </p:txBody>
      </p:sp>
      <p:sp>
        <p:nvSpPr>
          <p:cNvPr id="24" name="Pergaminho horizontal 23"/>
          <p:cNvSpPr/>
          <p:nvPr/>
        </p:nvSpPr>
        <p:spPr>
          <a:xfrm>
            <a:off x="2492187" y="4199213"/>
            <a:ext cx="2859742" cy="565904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Comportamento Dual</a:t>
            </a:r>
            <a:endParaRPr lang="pt-BR" dirty="0"/>
          </a:p>
        </p:txBody>
      </p:sp>
      <p:cxnSp>
        <p:nvCxnSpPr>
          <p:cNvPr id="26" name="Conector reto 25"/>
          <p:cNvCxnSpPr>
            <a:stCxn id="18" idx="2"/>
            <a:endCxn id="20" idx="0"/>
          </p:cNvCxnSpPr>
          <p:nvPr/>
        </p:nvCxnSpPr>
        <p:spPr>
          <a:xfrm>
            <a:off x="1344706" y="1331635"/>
            <a:ext cx="0" cy="6544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angulado 27"/>
          <p:cNvCxnSpPr>
            <a:stCxn id="20" idx="2"/>
            <a:endCxn id="22" idx="1"/>
          </p:cNvCxnSpPr>
          <p:nvPr/>
        </p:nvCxnSpPr>
        <p:spPr>
          <a:xfrm rot="16200000" flipH="1">
            <a:off x="1592818" y="2489102"/>
            <a:ext cx="651256" cy="114748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angulado 29"/>
          <p:cNvCxnSpPr>
            <a:stCxn id="20" idx="2"/>
            <a:endCxn id="23" idx="1"/>
          </p:cNvCxnSpPr>
          <p:nvPr/>
        </p:nvCxnSpPr>
        <p:spPr>
          <a:xfrm rot="16200000" flipH="1">
            <a:off x="1309866" y="2772054"/>
            <a:ext cx="1217160" cy="114748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angulado 31"/>
          <p:cNvCxnSpPr>
            <a:stCxn id="20" idx="2"/>
            <a:endCxn id="24" idx="1"/>
          </p:cNvCxnSpPr>
          <p:nvPr/>
        </p:nvCxnSpPr>
        <p:spPr>
          <a:xfrm rot="16200000" flipH="1">
            <a:off x="1045971" y="3035949"/>
            <a:ext cx="1744950" cy="114748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902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0"/>
    </mc:Choice>
    <mc:Fallback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2" grpId="0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1026588" y="6356350"/>
            <a:ext cx="327212" cy="365125"/>
          </a:xfrm>
        </p:spPr>
        <p:txBody>
          <a:bodyPr/>
          <a:lstStyle/>
          <a:p>
            <a:fld id="{C7D9A4F8-C1B6-4404-97D9-C850F869BE3C}" type="slidenum">
              <a:rPr lang="pt-BR" smtClean="0"/>
              <a:t>8</a:t>
            </a:fld>
            <a:endParaRPr lang="pt-BR" dirty="0"/>
          </a:p>
        </p:txBody>
      </p:sp>
      <p:sp>
        <p:nvSpPr>
          <p:cNvPr id="18" name="Losango 17"/>
          <p:cNvSpPr/>
          <p:nvPr/>
        </p:nvSpPr>
        <p:spPr>
          <a:xfrm>
            <a:off x="0" y="211046"/>
            <a:ext cx="2689412" cy="1120589"/>
          </a:xfrm>
          <a:prstGeom prst="diamon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MUNDO MICRO</a:t>
            </a:r>
            <a:endParaRPr lang="pt-BR" dirty="0"/>
          </a:p>
        </p:txBody>
      </p:sp>
      <p:sp>
        <p:nvSpPr>
          <p:cNvPr id="20" name="Retângulo de cantos arredondados 19"/>
          <p:cNvSpPr/>
          <p:nvPr/>
        </p:nvSpPr>
        <p:spPr>
          <a:xfrm>
            <a:off x="197224" y="1986058"/>
            <a:ext cx="2294964" cy="75115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FÍSICA QUÂNTICA</a:t>
            </a:r>
            <a:endParaRPr lang="pt-BR" dirty="0"/>
          </a:p>
        </p:txBody>
      </p:sp>
      <p:sp>
        <p:nvSpPr>
          <p:cNvPr id="22" name="Pergaminho horizontal 21"/>
          <p:cNvSpPr/>
          <p:nvPr/>
        </p:nvSpPr>
        <p:spPr>
          <a:xfrm>
            <a:off x="2492187" y="3105519"/>
            <a:ext cx="2859742" cy="565904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Radiação de Corpo Negro</a:t>
            </a:r>
            <a:endParaRPr lang="pt-BR" dirty="0"/>
          </a:p>
        </p:txBody>
      </p:sp>
      <p:sp>
        <p:nvSpPr>
          <p:cNvPr id="23" name="Pergaminho horizontal 22"/>
          <p:cNvSpPr/>
          <p:nvPr/>
        </p:nvSpPr>
        <p:spPr>
          <a:xfrm>
            <a:off x="2492187" y="3671423"/>
            <a:ext cx="2859742" cy="565904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Efeito Fotoelétrico</a:t>
            </a:r>
            <a:endParaRPr lang="pt-BR" dirty="0"/>
          </a:p>
        </p:txBody>
      </p:sp>
      <p:sp>
        <p:nvSpPr>
          <p:cNvPr id="24" name="Pergaminho horizontal 23"/>
          <p:cNvSpPr/>
          <p:nvPr/>
        </p:nvSpPr>
        <p:spPr>
          <a:xfrm>
            <a:off x="2492187" y="4199213"/>
            <a:ext cx="2859742" cy="565904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Comportamento Dual</a:t>
            </a:r>
            <a:endParaRPr lang="pt-BR" dirty="0"/>
          </a:p>
        </p:txBody>
      </p:sp>
      <p:cxnSp>
        <p:nvCxnSpPr>
          <p:cNvPr id="26" name="Conector reto 25"/>
          <p:cNvCxnSpPr>
            <a:stCxn id="18" idx="2"/>
            <a:endCxn id="20" idx="0"/>
          </p:cNvCxnSpPr>
          <p:nvPr/>
        </p:nvCxnSpPr>
        <p:spPr>
          <a:xfrm>
            <a:off x="1344706" y="1331635"/>
            <a:ext cx="0" cy="6544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angulado 27"/>
          <p:cNvCxnSpPr>
            <a:stCxn id="20" idx="2"/>
            <a:endCxn id="22" idx="1"/>
          </p:cNvCxnSpPr>
          <p:nvPr/>
        </p:nvCxnSpPr>
        <p:spPr>
          <a:xfrm rot="16200000" flipH="1">
            <a:off x="1592818" y="2489102"/>
            <a:ext cx="651256" cy="114748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angulado 29"/>
          <p:cNvCxnSpPr>
            <a:stCxn id="20" idx="2"/>
            <a:endCxn id="23" idx="1"/>
          </p:cNvCxnSpPr>
          <p:nvPr/>
        </p:nvCxnSpPr>
        <p:spPr>
          <a:xfrm rot="16200000" flipH="1">
            <a:off x="1309866" y="2772054"/>
            <a:ext cx="1217160" cy="114748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angulado 31"/>
          <p:cNvCxnSpPr>
            <a:stCxn id="20" idx="2"/>
            <a:endCxn id="24" idx="1"/>
          </p:cNvCxnSpPr>
          <p:nvPr/>
        </p:nvCxnSpPr>
        <p:spPr>
          <a:xfrm rot="16200000" flipH="1">
            <a:off x="1045971" y="3035949"/>
            <a:ext cx="1744950" cy="114748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ergaminho vertical 26"/>
          <p:cNvSpPr/>
          <p:nvPr/>
        </p:nvSpPr>
        <p:spPr>
          <a:xfrm>
            <a:off x="7010399" y="211046"/>
            <a:ext cx="4956109" cy="3460377"/>
          </a:xfrm>
          <a:prstGeom prst="verticalScroll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dirty="0" smtClean="0"/>
              <a:t>Um Corpo Negro é um corpo ideal que absorve toda a radiação incidente e emite radiação devido à sua temperatura apenas.</a:t>
            </a:r>
          </a:p>
          <a:p>
            <a:pPr algn="just"/>
            <a:r>
              <a:rPr lang="pt-BR" dirty="0" smtClean="0"/>
              <a:t>A emissão da radiação pela matéria não podia ser explicada pela física clássica, pois levava à uma emissão de energia, por um corpo aquecido, maior que a observada.  Esse fato ficou conhecido como catástrofe do ultravioleta. </a:t>
            </a:r>
            <a:endParaRPr lang="pt-BR" dirty="0"/>
          </a:p>
        </p:txBody>
      </p:sp>
      <p:cxnSp>
        <p:nvCxnSpPr>
          <p:cNvPr id="7" name="Conector angulado 6"/>
          <p:cNvCxnSpPr>
            <a:stCxn id="22" idx="3"/>
          </p:cNvCxnSpPr>
          <p:nvPr/>
        </p:nvCxnSpPr>
        <p:spPr>
          <a:xfrm flipV="1">
            <a:off x="5351929" y="1986058"/>
            <a:ext cx="2102971" cy="140241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6883401" y="4259175"/>
            <a:ext cx="522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Planck teve que supor que a radiação eletromagnética é emitida em “pacotes” chamados de </a:t>
            </a:r>
            <a:r>
              <a:rPr lang="pt-BR" i="1" dirty="0" smtClean="0"/>
              <a:t>quantum</a:t>
            </a:r>
            <a:r>
              <a:rPr lang="pt-BR" dirty="0" smtClean="0"/>
              <a:t> (singular) ou </a:t>
            </a:r>
            <a:r>
              <a:rPr lang="pt-BR" i="1" dirty="0" smtClean="0"/>
              <a:t>quanta</a:t>
            </a:r>
            <a:r>
              <a:rPr lang="pt-BR" dirty="0" smtClean="0"/>
              <a:t> (plural).</a:t>
            </a:r>
            <a:endParaRPr lang="pt-BR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8013699" y="5594568"/>
            <a:ext cx="2962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Einstein usa esta ideia para explicar o Efeito fotoelétrico</a:t>
            </a:r>
            <a:endParaRPr lang="pt-BR" dirty="0"/>
          </a:p>
        </p:txBody>
      </p:sp>
      <p:cxnSp>
        <p:nvCxnSpPr>
          <p:cNvPr id="13" name="Conector de seta reta 12"/>
          <p:cNvCxnSpPr>
            <a:stCxn id="27" idx="2"/>
            <a:endCxn id="10" idx="0"/>
          </p:cNvCxnSpPr>
          <p:nvPr/>
        </p:nvCxnSpPr>
        <p:spPr>
          <a:xfrm>
            <a:off x="9488454" y="3671423"/>
            <a:ext cx="6351" cy="5877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>
            <a:stCxn id="10" idx="2"/>
            <a:endCxn id="35" idx="0"/>
          </p:cNvCxnSpPr>
          <p:nvPr/>
        </p:nvCxnSpPr>
        <p:spPr>
          <a:xfrm flipH="1">
            <a:off x="9494744" y="5182505"/>
            <a:ext cx="61" cy="412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angulado 36"/>
          <p:cNvCxnSpPr>
            <a:stCxn id="35" idx="1"/>
            <a:endCxn id="23" idx="3"/>
          </p:cNvCxnSpPr>
          <p:nvPr/>
        </p:nvCxnSpPr>
        <p:spPr>
          <a:xfrm rot="10800000">
            <a:off x="5351929" y="3954376"/>
            <a:ext cx="2661770" cy="1963359"/>
          </a:xfrm>
          <a:prstGeom prst="bentConnector3">
            <a:avLst>
              <a:gd name="adj1" fmla="val 6002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Objeto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7497487"/>
              </p:ext>
            </p:extLst>
          </p:nvPr>
        </p:nvGraphicFramePr>
        <p:xfrm>
          <a:off x="1717714" y="5388536"/>
          <a:ext cx="1929128" cy="61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3" imgW="558720" imgH="177480" progId="Equation.DSMT4">
                  <p:embed/>
                </p:oleObj>
              </mc:Choice>
              <mc:Fallback>
                <p:oleObj name="Equation" r:id="rId3" imgW="558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17714" y="5388536"/>
                        <a:ext cx="1929128" cy="613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330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0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7561828"/>
              </p:ext>
            </p:extLst>
          </p:nvPr>
        </p:nvGraphicFramePr>
        <p:xfrm>
          <a:off x="1772116" y="1782901"/>
          <a:ext cx="1622425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3" imgW="469800" imgH="304560" progId="Equation.DSMT4">
                  <p:embed/>
                </p:oleObj>
              </mc:Choice>
              <mc:Fallback>
                <p:oleObj name="Equation" r:id="rId3" imgW="4698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72116" y="1782901"/>
                        <a:ext cx="1622425" cy="1050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59601" y="3110767"/>
            <a:ext cx="4051300" cy="3653195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A4F8-C1B6-4404-97D9-C850F869BE3C}" type="slidenum">
              <a:rPr lang="pt-BR" smtClean="0"/>
              <a:t>9</a:t>
            </a:fld>
            <a:endParaRPr lang="pt-BR"/>
          </a:p>
        </p:txBody>
      </p:sp>
      <p:sp>
        <p:nvSpPr>
          <p:cNvPr id="4" name="Pergaminho horizontal 3"/>
          <p:cNvSpPr/>
          <p:nvPr/>
        </p:nvSpPr>
        <p:spPr>
          <a:xfrm>
            <a:off x="117287" y="0"/>
            <a:ext cx="2859742" cy="565904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Efeito Fotoelétrico</a:t>
            </a:r>
            <a:endParaRPr lang="pt-BR" dirty="0"/>
          </a:p>
        </p:txBody>
      </p:sp>
      <p:pic>
        <p:nvPicPr>
          <p:cNvPr id="6146" name="Picture 2" descr="Efeito fotoelétrico – Wikipédia, a enciclopédia livr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6" y="786069"/>
            <a:ext cx="5200650" cy="366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285066" y="282952"/>
            <a:ext cx="69069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Quando a radiação atinge um metal (pois, neste caso, os elétrons estão fracamente ligados) ocorre emissão de elétrons.</a:t>
            </a:r>
          </a:p>
          <a:p>
            <a:pPr algn="just"/>
            <a:r>
              <a:rPr lang="pt-BR" dirty="0" smtClean="0"/>
              <a:t>A teoria eletromagnética do final do século XIX não era capaz de explicar o fenômeno (resultados experimentais incompatíveis com a teoria).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285066" y="1899761"/>
            <a:ext cx="69069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 smtClean="0"/>
              <a:t>Se supormos que a radiação é como partículas e quando interage com a matéria é como uma colisão entre um </a:t>
            </a:r>
            <a:r>
              <a:rPr lang="pt-BR" i="1" dirty="0" smtClean="0"/>
              <a:t>fóton</a:t>
            </a:r>
            <a:r>
              <a:rPr lang="pt-BR" dirty="0" smtClean="0"/>
              <a:t> e um elétrons, os resultados experimentais ficam compatíveis.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 smtClean="0"/>
              <a:t>O experimento de Lenard permitiu verificar isso experimentalmente.</a:t>
            </a:r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7866293"/>
              </p:ext>
            </p:extLst>
          </p:nvPr>
        </p:nvGraphicFramePr>
        <p:xfrm>
          <a:off x="1772116" y="4438769"/>
          <a:ext cx="240982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7" imgW="698400" imgH="177480" progId="Equation.DSMT4">
                  <p:embed/>
                </p:oleObj>
              </mc:Choice>
              <mc:Fallback>
                <p:oleObj name="Equation" r:id="rId7" imgW="6984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72116" y="4438769"/>
                        <a:ext cx="2409825" cy="612775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680191"/>
              </p:ext>
            </p:extLst>
          </p:nvPr>
        </p:nvGraphicFramePr>
        <p:xfrm>
          <a:off x="1086783" y="723781"/>
          <a:ext cx="920750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9" imgW="266400" imgH="177480" progId="Equation.DSMT4">
                  <p:embed/>
                </p:oleObj>
              </mc:Choice>
              <mc:Fallback>
                <p:oleObj name="Equation" r:id="rId9" imgW="2664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86783" y="723781"/>
                        <a:ext cx="920750" cy="612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4576309"/>
              </p:ext>
            </p:extLst>
          </p:nvPr>
        </p:nvGraphicFramePr>
        <p:xfrm>
          <a:off x="761157" y="5323125"/>
          <a:ext cx="4787900" cy="141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11" imgW="2234880" imgH="660240" progId="Equation.DSMT4">
                  <p:embed/>
                </p:oleObj>
              </mc:Choice>
              <mc:Fallback>
                <p:oleObj name="Equation" r:id="rId11" imgW="223488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61157" y="5323125"/>
                        <a:ext cx="4787900" cy="1416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tângulo de cantos arredondados 8"/>
          <p:cNvSpPr/>
          <p:nvPr/>
        </p:nvSpPr>
        <p:spPr>
          <a:xfrm>
            <a:off x="1086783" y="723781"/>
            <a:ext cx="830917" cy="50811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de cantos arredondados 13"/>
          <p:cNvSpPr/>
          <p:nvPr/>
        </p:nvSpPr>
        <p:spPr>
          <a:xfrm>
            <a:off x="263336" y="1067146"/>
            <a:ext cx="4639984" cy="298541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48103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3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9" grpId="0" animBg="1"/>
      <p:bldP spid="14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957</Words>
  <Application>Microsoft Office PowerPoint</Application>
  <PresentationFormat>Widescreen</PresentationFormat>
  <Paragraphs>137</Paragraphs>
  <Slides>15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Symbol</vt:lpstr>
      <vt:lpstr>Tema do Office</vt:lpstr>
      <vt:lpstr>MathType 6.0 Equation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Folha22</dc:title>
  <dc:creator>danilo</dc:creator>
  <cp:lastModifiedBy>danilo</cp:lastModifiedBy>
  <cp:revision>61</cp:revision>
  <dcterms:created xsi:type="dcterms:W3CDTF">2020-08-09T19:13:54Z</dcterms:created>
  <dcterms:modified xsi:type="dcterms:W3CDTF">2020-10-26T03:15:19Z</dcterms:modified>
</cp:coreProperties>
</file>