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81" r:id="rId3"/>
    <p:sldId id="388" r:id="rId4"/>
    <p:sldId id="389" r:id="rId5"/>
    <p:sldId id="390" r:id="rId6"/>
    <p:sldId id="39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73522-724F-4AAA-809C-3B3321CB25FF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AFB1B-FE9D-4B87-B68C-74A547DE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84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02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4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26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1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7C0C-3588-4796-9D33-2931D0CE2534}" type="datetimeFigureOut">
              <a:rPr lang="pt-BR" smtClean="0"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79551"/>
            <a:ext cx="9144000" cy="2387600"/>
          </a:xfrm>
        </p:spPr>
        <p:txBody>
          <a:bodyPr>
            <a:normAutofit/>
          </a:bodyPr>
          <a:lstStyle/>
          <a:p>
            <a:r>
              <a:rPr lang="pt-BR" dirty="0" smtClean="0"/>
              <a:t>EXERCÍCIOS DA LISTA</a:t>
            </a:r>
            <a:br>
              <a:rPr lang="pt-BR" dirty="0" smtClean="0"/>
            </a:br>
            <a:r>
              <a:rPr lang="pt-BR" dirty="0"/>
              <a:t>“ÓPTICA DA VISÃO”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30751"/>
            <a:ext cx="9144000" cy="1192377"/>
          </a:xfrm>
        </p:spPr>
        <p:txBody>
          <a:bodyPr>
            <a:normAutofit/>
          </a:bodyPr>
          <a:lstStyle/>
          <a:p>
            <a:r>
              <a:rPr lang="pt-BR" dirty="0" smtClean="0"/>
              <a:t>APOSTILA 2</a:t>
            </a:r>
          </a:p>
        </p:txBody>
      </p:sp>
    </p:spTree>
    <p:extLst>
      <p:ext uri="{BB962C8B-B14F-4D97-AF65-F5344CB8AC3E}">
        <p14:creationId xmlns:p14="http://schemas.microsoft.com/office/powerpoint/2010/main" val="4265416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9259" y="3135387"/>
            <a:ext cx="1856487" cy="34095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194     #01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494711" y="3052796"/>
            <a:ext cx="2156376" cy="524656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7"/>
            <a:ext cx="11243872" cy="4964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 (</a:t>
            </a:r>
            <a:r>
              <a:rPr lang="pt-BR" dirty="0" smtClean="0"/>
              <a:t>UNAERP)  </a:t>
            </a:r>
            <a:r>
              <a:rPr lang="pt-BR" dirty="0"/>
              <a:t>A  lente  utilizada  nos  óculos  de  uma  pessoa </a:t>
            </a:r>
            <a:r>
              <a:rPr lang="pt-BR" dirty="0" smtClean="0"/>
              <a:t>hipermetrope </a:t>
            </a:r>
            <a:r>
              <a:rPr lang="pt-BR" dirty="0"/>
              <a:t>possui vergência com 2 dioptrias. A distância focal dessa </a:t>
            </a:r>
            <a:r>
              <a:rPr lang="pt-BR" dirty="0" smtClean="0"/>
              <a:t>lente </a:t>
            </a:r>
            <a:r>
              <a:rPr lang="pt-BR" dirty="0"/>
              <a:t>é, em metros: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a) 1/4 </a:t>
            </a:r>
          </a:p>
          <a:p>
            <a:pPr marL="0" indent="0" algn="just">
              <a:buNone/>
            </a:pPr>
            <a:r>
              <a:rPr lang="pt-BR" dirty="0"/>
              <a:t>b) 1/2 </a:t>
            </a:r>
          </a:p>
          <a:p>
            <a:pPr marL="0" indent="0" algn="just">
              <a:buNone/>
            </a:pPr>
            <a:r>
              <a:rPr lang="pt-BR" dirty="0"/>
              <a:t>c) 2 </a:t>
            </a:r>
          </a:p>
          <a:p>
            <a:pPr marL="0" indent="0" algn="just">
              <a:buNone/>
            </a:pPr>
            <a:r>
              <a:rPr lang="pt-BR" dirty="0"/>
              <a:t>d) 4 </a:t>
            </a:r>
          </a:p>
          <a:p>
            <a:pPr marL="0" indent="0" algn="just">
              <a:buNone/>
            </a:pPr>
            <a:r>
              <a:rPr lang="pt-BR" dirty="0"/>
              <a:t>e) </a:t>
            </a:r>
            <a:r>
              <a:rPr lang="pt-BR" dirty="0" smtClean="0"/>
              <a:t>6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BÔNUS: Qual a distância mínima que esta pessoa pode ver normalmente?</a:t>
            </a:r>
          </a:p>
          <a:p>
            <a:pPr marL="0" indent="0" algn="just">
              <a:buNone/>
            </a:pPr>
            <a:r>
              <a:rPr lang="pt-BR" dirty="0" smtClean="0"/>
              <a:t>Considere que o ponto próximo para uma visão normal é de 25 cm.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47189" y="5582373"/>
            <a:ext cx="10833949" cy="10582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264163" y="3305867"/>
            <a:ext cx="3884389" cy="1382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 smtClean="0"/>
              <a:t>50 </a:t>
            </a:r>
            <a:r>
              <a:rPr lang="pt-BR" sz="6600" dirty="0" smtClean="0"/>
              <a:t>cm</a:t>
            </a:r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916974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220015" y="2581495"/>
            <a:ext cx="5144698" cy="111474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</p:txBody>
      </p:sp>
      <p:sp>
        <p:nvSpPr>
          <p:cNvPr id="11" name="Elipse 10"/>
          <p:cNvSpPr/>
          <p:nvPr/>
        </p:nvSpPr>
        <p:spPr>
          <a:xfrm>
            <a:off x="528034" y="2331076"/>
            <a:ext cx="5037758" cy="1661375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792" y="2587901"/>
            <a:ext cx="6359907" cy="281898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194     #07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7"/>
            <a:ext cx="10515600" cy="49649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 smtClean="0"/>
              <a:t>(UFC) </a:t>
            </a:r>
            <a:r>
              <a:rPr lang="pt-BR" dirty="0"/>
              <a:t>As deficiências de visão são compensadas com o uso de </a:t>
            </a:r>
            <a:r>
              <a:rPr lang="pt-BR" dirty="0" smtClean="0"/>
              <a:t>lentes</a:t>
            </a:r>
            <a:r>
              <a:rPr lang="pt-BR" dirty="0"/>
              <a:t>. As figuras a seguir mostram as seções retas de cinco lentes.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Considerando as representações acima, é correto afirmar que: </a:t>
            </a:r>
          </a:p>
          <a:p>
            <a:pPr marL="514350" indent="-514350" algn="just">
              <a:buAutoNum type="alphaLcParenR"/>
            </a:pPr>
            <a:r>
              <a:rPr lang="pt-BR" dirty="0" smtClean="0"/>
              <a:t>as </a:t>
            </a:r>
            <a:r>
              <a:rPr lang="pt-BR" dirty="0"/>
              <a:t>lentes I, III e V podem ser úteis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para hipermetropes </a:t>
            </a:r>
            <a:r>
              <a:rPr lang="pt-BR" dirty="0"/>
              <a:t>e as lentes II </a:t>
            </a:r>
            <a:r>
              <a:rPr lang="pt-BR" dirty="0" smtClean="0"/>
              <a:t>e </a:t>
            </a:r>
            <a:r>
              <a:rPr lang="pt-BR" dirty="0"/>
              <a:t>IV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para </a:t>
            </a:r>
            <a:r>
              <a:rPr lang="pt-BR" dirty="0"/>
              <a:t>míopes. </a:t>
            </a:r>
          </a:p>
          <a:p>
            <a:pPr marL="0" indent="0" algn="just">
              <a:buNone/>
            </a:pPr>
            <a:r>
              <a:rPr lang="pt-BR" dirty="0"/>
              <a:t>b) as lentes I, II e V podem ser úteis para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hipermetropes </a:t>
            </a:r>
            <a:r>
              <a:rPr lang="pt-BR" dirty="0"/>
              <a:t>e as lentes III </a:t>
            </a:r>
            <a:r>
              <a:rPr lang="pt-BR" dirty="0" smtClean="0"/>
              <a:t>e </a:t>
            </a:r>
            <a:r>
              <a:rPr lang="pt-BR" dirty="0"/>
              <a:t>IV </a:t>
            </a:r>
            <a:r>
              <a:rPr lang="pt-BR" dirty="0" smtClean="0"/>
              <a:t>para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míopes. </a:t>
            </a:r>
          </a:p>
          <a:p>
            <a:pPr marL="0" indent="0" algn="just">
              <a:buNone/>
            </a:pPr>
            <a:r>
              <a:rPr lang="pt-BR" dirty="0"/>
              <a:t>c) as lentes I, II e III podem ser úteis </a:t>
            </a:r>
            <a:r>
              <a:rPr lang="pt-BR" dirty="0" smtClean="0"/>
              <a:t>para</a:t>
            </a:r>
          </a:p>
          <a:p>
            <a:pPr marL="0" indent="0" algn="just">
              <a:buNone/>
            </a:pPr>
            <a:r>
              <a:rPr lang="pt-BR" dirty="0" smtClean="0"/>
              <a:t> hipermetropes </a:t>
            </a:r>
            <a:r>
              <a:rPr lang="pt-BR" dirty="0"/>
              <a:t>e as lentes IV </a:t>
            </a:r>
            <a:r>
              <a:rPr lang="pt-BR" dirty="0" smtClean="0"/>
              <a:t>e </a:t>
            </a:r>
            <a:r>
              <a:rPr lang="pt-BR" dirty="0"/>
              <a:t>V para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míopes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r>
              <a:rPr lang="pt-BR" dirty="0"/>
              <a:t>d) as lentes II e V podem ser úteis para </a:t>
            </a:r>
            <a:r>
              <a:rPr lang="pt-BR" dirty="0" smtClean="0"/>
              <a:t>hipermetropes </a:t>
            </a:r>
            <a:r>
              <a:rPr lang="pt-BR" dirty="0"/>
              <a:t>e as lentes I, III </a:t>
            </a:r>
            <a:r>
              <a:rPr lang="pt-BR" dirty="0" smtClean="0"/>
              <a:t>e </a:t>
            </a:r>
            <a:r>
              <a:rPr lang="pt-BR" dirty="0"/>
              <a:t>IV para míopes. </a:t>
            </a:r>
          </a:p>
          <a:p>
            <a:pPr marL="0" indent="0" algn="just">
              <a:buNone/>
            </a:pPr>
            <a:r>
              <a:rPr lang="pt-BR" dirty="0"/>
              <a:t>e) as lentes I e V podem ser úteis para </a:t>
            </a:r>
            <a:r>
              <a:rPr lang="pt-BR" dirty="0" smtClean="0"/>
              <a:t>hipermetropes </a:t>
            </a:r>
            <a:r>
              <a:rPr lang="pt-BR" dirty="0"/>
              <a:t>e as lentes II, III </a:t>
            </a:r>
            <a:r>
              <a:rPr lang="pt-BR" dirty="0" smtClean="0"/>
              <a:t>e </a:t>
            </a:r>
            <a:r>
              <a:rPr lang="pt-BR" dirty="0"/>
              <a:t>IV para míopes.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199506" y="1737337"/>
            <a:ext cx="2720811" cy="866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 smtClean="0"/>
              <a:t>MÍOPE</a:t>
            </a:r>
            <a:endParaRPr lang="pt-BR" sz="6600" dirty="0"/>
          </a:p>
        </p:txBody>
      </p:sp>
      <p:sp>
        <p:nvSpPr>
          <p:cNvPr id="5" name="Elipse 4"/>
          <p:cNvSpPr/>
          <p:nvPr/>
        </p:nvSpPr>
        <p:spPr>
          <a:xfrm>
            <a:off x="6800045" y="2743421"/>
            <a:ext cx="1210614" cy="2766498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9076922" y="2774931"/>
            <a:ext cx="1210614" cy="2766498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104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build="p" animBg="1"/>
      <p:bldP spid="5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194     #08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7"/>
            <a:ext cx="10386391" cy="4964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 Um míope começa  a ter dificuldades de  enxergar quando  objetos </a:t>
            </a:r>
            <a:r>
              <a:rPr lang="pt-BR" dirty="0" smtClean="0"/>
              <a:t>estão </a:t>
            </a:r>
            <a:r>
              <a:rPr lang="pt-BR" dirty="0"/>
              <a:t>a 40 cm de distância. Responda: </a:t>
            </a:r>
          </a:p>
          <a:p>
            <a:pPr marL="0" indent="0" algn="just">
              <a:buNone/>
            </a:pPr>
            <a:r>
              <a:rPr lang="pt-BR" dirty="0" smtClean="0"/>
              <a:t>a) 40 </a:t>
            </a:r>
            <a:r>
              <a:rPr lang="pt-BR" dirty="0"/>
              <a:t>cm é a distância máxima ou mínima que o míope enxerga sem ter </a:t>
            </a:r>
            <a:r>
              <a:rPr lang="pt-BR" dirty="0" smtClean="0"/>
              <a:t>problemas</a:t>
            </a:r>
            <a:r>
              <a:rPr lang="pt-BR" dirty="0"/>
              <a:t>?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b) Para o míope ver a Lua sem dificuldades, ele terá que usar lentes </a:t>
            </a:r>
            <a:r>
              <a:rPr lang="pt-BR" dirty="0" smtClean="0"/>
              <a:t>corretivas </a:t>
            </a:r>
            <a:r>
              <a:rPr lang="pt-BR" dirty="0"/>
              <a:t>(óculos ou lente de contato)? Em caso positivo, qual deve </a:t>
            </a:r>
            <a:r>
              <a:rPr lang="pt-BR" dirty="0" smtClean="0"/>
              <a:t>Ser a </a:t>
            </a:r>
            <a:r>
              <a:rPr lang="pt-BR" dirty="0"/>
              <a:t>dioptria da lente que ele terá de usar? 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847189" y="3480683"/>
            <a:ext cx="3884389" cy="964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 smtClean="0"/>
              <a:t>MÁXIMA</a:t>
            </a:r>
            <a:endParaRPr lang="pt-BR" sz="6600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47189" y="5752809"/>
            <a:ext cx="10377402" cy="964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 smtClean="0"/>
              <a:t>SIM.                         </a:t>
            </a:r>
            <a:r>
              <a:rPr lang="pt-BR" sz="6600" i="1" dirty="0" smtClean="0"/>
              <a:t>V</a:t>
            </a:r>
            <a:r>
              <a:rPr lang="pt-BR" sz="6600" dirty="0" smtClean="0"/>
              <a:t> = – 2,5 </a:t>
            </a:r>
            <a:r>
              <a:rPr lang="pt-BR" sz="6600" dirty="0" err="1" smtClean="0"/>
              <a:t>di</a:t>
            </a:r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1917722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194     #09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7"/>
            <a:ext cx="10386391" cy="4964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(UNESP 2003) Uma pessoa míope não consegue ver nitidamente um </a:t>
            </a:r>
            <a:r>
              <a:rPr lang="pt-BR" dirty="0" smtClean="0"/>
              <a:t>objeto </a:t>
            </a:r>
            <a:r>
              <a:rPr lang="pt-BR" dirty="0"/>
              <a:t>se este estiver localizado além de um ponto denominado ponto </a:t>
            </a:r>
            <a:r>
              <a:rPr lang="pt-BR" dirty="0" smtClean="0"/>
              <a:t>remoto</a:t>
            </a:r>
            <a:r>
              <a:rPr lang="pt-BR" dirty="0"/>
              <a:t>. Neste caso, a imagem do objeto não seria formada na retina, </a:t>
            </a:r>
            <a:r>
              <a:rPr lang="pt-BR" dirty="0" smtClean="0"/>
              <a:t>como </a:t>
            </a:r>
            <a:r>
              <a:rPr lang="pt-BR" dirty="0"/>
              <a:t>ocorre em um olho humano normal, mas em um ponto entre o </a:t>
            </a:r>
            <a:r>
              <a:rPr lang="pt-BR" dirty="0" smtClean="0"/>
              <a:t>cristalino </a:t>
            </a:r>
            <a:r>
              <a:rPr lang="pt-BR" dirty="0"/>
              <a:t>(lente convergente) e a retina. Felizmente, este defeito pode </a:t>
            </a:r>
            <a:r>
              <a:rPr lang="pt-BR" dirty="0" smtClean="0"/>
              <a:t>ser </a:t>
            </a:r>
            <a:r>
              <a:rPr lang="pt-BR" dirty="0"/>
              <a:t>corrigido com a utilização de óculos. </a:t>
            </a:r>
            <a:r>
              <a:rPr lang="pt-BR" dirty="0" smtClean="0"/>
              <a:t> 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a) Esquematize em uma figura a formação de imagens em um olho </a:t>
            </a:r>
            <a:r>
              <a:rPr lang="pt-BR" dirty="0" smtClean="0"/>
              <a:t>míope</a:t>
            </a:r>
            <a:r>
              <a:rPr lang="pt-BR" dirty="0"/>
              <a:t>, para objetos localizados além do ponto remoto. </a:t>
            </a:r>
          </a:p>
          <a:p>
            <a:pPr marL="0" indent="0" algn="just">
              <a:buNone/>
            </a:pPr>
            <a:r>
              <a:rPr lang="pt-BR" dirty="0"/>
              <a:t>b) Qual a vergência da lente a ser utilizada, se o ponto remoto de um </a:t>
            </a:r>
            <a:r>
              <a:rPr lang="pt-BR" dirty="0" smtClean="0"/>
              <a:t>olho </a:t>
            </a:r>
            <a:r>
              <a:rPr lang="pt-BR" dirty="0"/>
              <a:t>míope for de 50 cm? 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847189" y="5752809"/>
            <a:ext cx="3685053" cy="964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i="1" dirty="0" smtClean="0"/>
              <a:t>V</a:t>
            </a:r>
            <a:r>
              <a:rPr lang="pt-BR" sz="6600" dirty="0" smtClean="0"/>
              <a:t> = – 2 </a:t>
            </a:r>
            <a:r>
              <a:rPr lang="pt-BR" sz="6600" dirty="0" err="1" smtClean="0"/>
              <a:t>di</a:t>
            </a:r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2509335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 </a:t>
            </a:r>
            <a:r>
              <a:rPr lang="pt-BR" dirty="0" smtClean="0"/>
              <a:t>194     #09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38200" y="1675716"/>
            <a:ext cx="10386391" cy="29095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(UNESP 2003) Uma pessoa míope não consegue ver nitidamente um </a:t>
            </a:r>
            <a:r>
              <a:rPr lang="pt-BR" dirty="0" smtClean="0"/>
              <a:t>objeto </a:t>
            </a:r>
            <a:r>
              <a:rPr lang="pt-BR" dirty="0"/>
              <a:t>se este estiver localizado além de um ponto denominado ponto </a:t>
            </a:r>
            <a:r>
              <a:rPr lang="pt-BR" dirty="0" smtClean="0"/>
              <a:t>remoto</a:t>
            </a:r>
            <a:r>
              <a:rPr lang="pt-BR" dirty="0"/>
              <a:t>. Neste caso, a imagem do objeto não seria formada na retina, </a:t>
            </a:r>
            <a:r>
              <a:rPr lang="pt-BR" dirty="0" smtClean="0"/>
              <a:t>como </a:t>
            </a:r>
            <a:r>
              <a:rPr lang="pt-BR" dirty="0"/>
              <a:t>ocorre em um olho humano normal, mas em um ponto entre o </a:t>
            </a:r>
            <a:r>
              <a:rPr lang="pt-BR" dirty="0" smtClean="0"/>
              <a:t>cristalino </a:t>
            </a:r>
            <a:r>
              <a:rPr lang="pt-BR" dirty="0"/>
              <a:t>(lente convergente) e a retina. Felizmente, este defeito pode </a:t>
            </a:r>
            <a:r>
              <a:rPr lang="pt-BR" dirty="0" smtClean="0"/>
              <a:t>ser </a:t>
            </a:r>
            <a:r>
              <a:rPr lang="pt-BR" dirty="0"/>
              <a:t>corrigido com a utilização de óculos. </a:t>
            </a:r>
            <a:r>
              <a:rPr lang="pt-BR" dirty="0" smtClean="0"/>
              <a:t> 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a) Esquematize em uma figura a formação de imagens em um olho </a:t>
            </a:r>
            <a:r>
              <a:rPr lang="pt-BR" dirty="0" smtClean="0"/>
              <a:t>míope</a:t>
            </a:r>
            <a:r>
              <a:rPr lang="pt-BR" dirty="0"/>
              <a:t>, para objetos localizados além do ponto remoto. </a:t>
            </a:r>
          </a:p>
          <a:p>
            <a:pPr marL="0" indent="0" algn="just">
              <a:buNone/>
            </a:pPr>
            <a:r>
              <a:rPr lang="pt-BR" dirty="0"/>
              <a:t>b) Qual a vergência da lente a ser utilizada, se o ponto remoto de um </a:t>
            </a:r>
            <a:r>
              <a:rPr lang="pt-BR" dirty="0" smtClean="0"/>
              <a:t>olho </a:t>
            </a:r>
            <a:r>
              <a:rPr lang="pt-BR" dirty="0"/>
              <a:t>míope for de 50 cm? 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7880781" y="5090200"/>
            <a:ext cx="3473019" cy="964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i="1" dirty="0" smtClean="0"/>
              <a:t>V</a:t>
            </a:r>
            <a:r>
              <a:rPr lang="pt-BR" sz="6600" dirty="0" smtClean="0"/>
              <a:t> = 3 </a:t>
            </a:r>
            <a:r>
              <a:rPr lang="pt-BR" sz="6600" dirty="0" err="1" smtClean="0"/>
              <a:t>di</a:t>
            </a:r>
            <a:endParaRPr lang="pt-BR" sz="66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38201" y="4798650"/>
            <a:ext cx="6913372" cy="1906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 smtClean="0"/>
              <a:t>BÔNUS: Resolva a questão anterior considerando um indivíduo hipermetrope cujo ponto próximo está a 1 m de seu olho.</a:t>
            </a:r>
          </a:p>
          <a:p>
            <a:pPr marL="0" indent="0" algn="just">
              <a:buNone/>
            </a:pPr>
            <a:r>
              <a:rPr lang="pt-BR" dirty="0" smtClean="0"/>
              <a:t>Ponto </a:t>
            </a:r>
            <a:r>
              <a:rPr lang="pt-BR" dirty="0"/>
              <a:t>próximo </a:t>
            </a:r>
            <a:r>
              <a:rPr lang="pt-BR" dirty="0" smtClean="0"/>
              <a:t>para uma visão normal: 25 cm.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679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620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EXERCÍCIOS DA LISTA “ÓPTICA DA VISÃO”</vt:lpstr>
      <vt:lpstr>pp 194     #01</vt:lpstr>
      <vt:lpstr>pp 194     #07</vt:lpstr>
      <vt:lpstr>pp 194     #08</vt:lpstr>
      <vt:lpstr>pp 194     #09</vt:lpstr>
      <vt:lpstr>pp 194     #09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DA LISTA “OS GASES PERFEITOS’</dc:title>
  <dc:creator>DaniloLima</dc:creator>
  <cp:lastModifiedBy>DLIMA</cp:lastModifiedBy>
  <cp:revision>62</cp:revision>
  <dcterms:created xsi:type="dcterms:W3CDTF">2019-01-30T21:13:27Z</dcterms:created>
  <dcterms:modified xsi:type="dcterms:W3CDTF">2019-05-13T13:09:15Z</dcterms:modified>
</cp:coreProperties>
</file>