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4" r:id="rId3"/>
    <p:sldId id="370" r:id="rId4"/>
    <p:sldId id="378" r:id="rId5"/>
    <p:sldId id="377" r:id="rId6"/>
    <p:sldId id="379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202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4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026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12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87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49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38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77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60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61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97C0C-3588-4796-9D33-2931D0CE2534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0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33692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EXERCÍCIOS </a:t>
            </a:r>
            <a:r>
              <a:rPr lang="pt-BR" dirty="0" smtClean="0"/>
              <a:t>DAS LISTAS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“DIOPTRO PLANO E REFLEXÃO TOTAL”</a:t>
            </a:r>
            <a:br>
              <a:rPr lang="pt-BR" dirty="0" smtClean="0"/>
            </a:br>
            <a:r>
              <a:rPr lang="pt-BR" dirty="0" smtClean="0"/>
              <a:t>E</a:t>
            </a:r>
            <a:br>
              <a:rPr lang="pt-BR" dirty="0" smtClean="0"/>
            </a:br>
            <a:r>
              <a:rPr lang="pt-BR" dirty="0" smtClean="0"/>
              <a:t>“REFRAÇÃO E LEI DE SNELL-DESCARTES”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6059488"/>
            <a:ext cx="9144000" cy="484187"/>
          </a:xfrm>
        </p:spPr>
        <p:txBody>
          <a:bodyPr/>
          <a:lstStyle/>
          <a:p>
            <a:r>
              <a:rPr lang="pt-BR" dirty="0" smtClean="0"/>
              <a:t>APOSTILA </a:t>
            </a:r>
            <a:r>
              <a:rPr lang="pt-BR" dirty="0" smtClean="0"/>
              <a:t>1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265416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REFRAÇÃO E LEI DE SNELL DESCARTES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98418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1025" y="2537079"/>
            <a:ext cx="3876382" cy="432092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t-BR" dirty="0" smtClean="0"/>
              <a:t>pp 251     #21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092379"/>
            <a:ext cx="11031747" cy="48799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(</a:t>
            </a:r>
            <a:r>
              <a:rPr lang="pt-BR" dirty="0" smtClean="0"/>
              <a:t>UERJ) </a:t>
            </a:r>
            <a:r>
              <a:rPr lang="pt-BR" dirty="0"/>
              <a:t>O apresentador anuncia o número </a:t>
            </a:r>
            <a:r>
              <a:rPr lang="pt-BR" dirty="0" smtClean="0"/>
              <a:t>do ilusionista </a:t>
            </a:r>
            <a:r>
              <a:rPr lang="pt-BR" dirty="0"/>
              <a:t>que, totalmente amarrado e imerso em um </a:t>
            </a:r>
            <a:r>
              <a:rPr lang="pt-BR" dirty="0" smtClean="0"/>
              <a:t>tanque transparente</a:t>
            </a:r>
            <a:r>
              <a:rPr lang="pt-BR" dirty="0"/>
              <a:t>, cheio de água, escapará de modo </a:t>
            </a:r>
            <a:r>
              <a:rPr lang="pt-BR" dirty="0" smtClean="0"/>
              <a:t>surpreendente. Durante </a:t>
            </a:r>
            <a:r>
              <a:rPr lang="pt-BR" dirty="0"/>
              <a:t>esse número, o ilusionista vê, em um certo instante, um </a:t>
            </a:r>
            <a:r>
              <a:rPr lang="pt-BR" dirty="0" smtClean="0"/>
              <a:t>dos holofotes </a:t>
            </a:r>
            <a:r>
              <a:rPr lang="pt-BR" dirty="0"/>
              <a:t>do circo, que lhe parece estar a 53° acima da horizontal.</a:t>
            </a:r>
          </a:p>
          <a:p>
            <a:pPr marL="0" indent="0" algn="just">
              <a:buNone/>
            </a:pPr>
            <a:r>
              <a:rPr lang="pt-BR" dirty="0"/>
              <a:t>Sabendo que o índice de refração da água é 4/3</a:t>
            </a:r>
            <a:r>
              <a:rPr lang="pt-BR" dirty="0" smtClean="0"/>
              <a:t>,</a:t>
            </a:r>
          </a:p>
          <a:p>
            <a:pPr marL="0" indent="0" algn="just">
              <a:buNone/>
            </a:pPr>
            <a:r>
              <a:rPr lang="pt-BR" dirty="0" smtClean="0"/>
              <a:t>determine </a:t>
            </a:r>
            <a:r>
              <a:rPr lang="pt-BR" dirty="0"/>
              <a:t>o </a:t>
            </a:r>
            <a:r>
              <a:rPr lang="pt-BR" dirty="0" smtClean="0"/>
              <a:t>ângulo real </a:t>
            </a:r>
            <a:r>
              <a:rPr lang="pt-BR" dirty="0"/>
              <a:t>que o holofote faz com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a horizontal.</a:t>
            </a:r>
          </a:p>
          <a:p>
            <a:pPr marL="0" indent="0" algn="just">
              <a:buNone/>
            </a:pPr>
            <a:r>
              <a:rPr lang="pt-BR" dirty="0" smtClean="0"/>
              <a:t>Adote </a:t>
            </a:r>
            <a:r>
              <a:rPr lang="pt-BR" dirty="0"/>
              <a:t>sen </a:t>
            </a:r>
            <a:r>
              <a:rPr lang="pt-BR" dirty="0" smtClean="0"/>
              <a:t>53° </a:t>
            </a:r>
            <a:r>
              <a:rPr lang="pt-BR" dirty="0"/>
              <a:t>= 4/5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3614738" y="5786438"/>
            <a:ext cx="177165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37°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79761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DIOPTRO PLANO E REFLEXÃO TOTAL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85470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1134" y="3005826"/>
            <a:ext cx="6300867" cy="4232075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48986" y="4953781"/>
            <a:ext cx="1686275" cy="4370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pt-BR" sz="1600" dirty="0"/>
          </a:p>
        </p:txBody>
      </p:sp>
      <p:sp>
        <p:nvSpPr>
          <p:cNvPr id="11" name="Elipse 10"/>
          <p:cNvSpPr/>
          <p:nvPr/>
        </p:nvSpPr>
        <p:spPr>
          <a:xfrm>
            <a:off x="0" y="4889420"/>
            <a:ext cx="1723869" cy="567000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486" y="1034322"/>
            <a:ext cx="12079514" cy="555754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600" dirty="0"/>
              <a:t>Uma folha de papel, com um texto impresso, está protegida por </a:t>
            </a:r>
            <a:r>
              <a:rPr lang="pt-BR" sz="3600" dirty="0" smtClean="0"/>
              <a:t>uma espessa </a:t>
            </a:r>
            <a:r>
              <a:rPr lang="pt-BR" sz="3600" dirty="0"/>
              <a:t>placa de vidro. O índice de refração do ar é 1,0 e o </a:t>
            </a:r>
            <a:r>
              <a:rPr lang="pt-BR" sz="3600" dirty="0" smtClean="0"/>
              <a:t>do vidro 1,5</a:t>
            </a:r>
            <a:r>
              <a:rPr lang="pt-BR" sz="3600" dirty="0"/>
              <a:t>.</a:t>
            </a:r>
          </a:p>
          <a:p>
            <a:pPr marL="0" indent="0" algn="just">
              <a:buNone/>
            </a:pPr>
            <a:r>
              <a:rPr lang="pt-BR" sz="3600" dirty="0"/>
              <a:t>Se a placa tiver 3 cm de espessura, a distância do topo da placa </a:t>
            </a:r>
            <a:r>
              <a:rPr lang="pt-BR" sz="3600" dirty="0" smtClean="0"/>
              <a:t>à imagem </a:t>
            </a:r>
            <a:r>
              <a:rPr lang="pt-BR" sz="3600" dirty="0"/>
              <a:t>de uma letra do texto, quando observada na vertical, é:</a:t>
            </a:r>
          </a:p>
          <a:p>
            <a:pPr marL="0" indent="0" algn="just">
              <a:buNone/>
            </a:pPr>
            <a:r>
              <a:rPr lang="pt-BR" sz="3600" dirty="0"/>
              <a:t>a) 1 cm</a:t>
            </a:r>
          </a:p>
          <a:p>
            <a:pPr marL="0" indent="0" algn="just">
              <a:buNone/>
            </a:pPr>
            <a:r>
              <a:rPr lang="pt-BR" sz="3600" dirty="0"/>
              <a:t>b) 2 cm</a:t>
            </a:r>
          </a:p>
          <a:p>
            <a:pPr marL="0" indent="0" algn="just">
              <a:buNone/>
            </a:pPr>
            <a:r>
              <a:rPr lang="pt-BR" sz="3600" dirty="0"/>
              <a:t>c) 3 cm</a:t>
            </a:r>
          </a:p>
          <a:p>
            <a:pPr marL="0" indent="0" algn="just">
              <a:buNone/>
            </a:pPr>
            <a:r>
              <a:rPr lang="pt-BR" sz="3600" dirty="0"/>
              <a:t>d) 4 cm</a:t>
            </a:r>
            <a:endParaRPr lang="pt-BR" sz="3600" baseline="30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t-BR" dirty="0" smtClean="0"/>
              <a:t>pp 243     #</a:t>
            </a:r>
            <a:r>
              <a:rPr lang="pt-BR" dirty="0"/>
              <a:t>5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6845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de cantos arredondados 11"/>
          <p:cNvSpPr/>
          <p:nvPr/>
        </p:nvSpPr>
        <p:spPr>
          <a:xfrm>
            <a:off x="112486" y="3206157"/>
            <a:ext cx="4303426" cy="2216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6462" y="1991872"/>
            <a:ext cx="5370639" cy="348703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486" y="1034323"/>
            <a:ext cx="12079514" cy="134911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dirty="0" smtClean="0"/>
              <a:t>(UNESP) A figura adiante mostra, esquematicamente, o comportamento de um raio de luz que atinge um dispositivo de sinalização instalado numa estrada, semelhante ao conhecido "olho-</a:t>
            </a:r>
            <a:r>
              <a:rPr lang="pt-BR" dirty="0" err="1" smtClean="0"/>
              <a:t>degato</a:t>
            </a:r>
            <a:r>
              <a:rPr lang="pt-BR" dirty="0" smtClean="0"/>
              <a:t>"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t-BR" dirty="0" smtClean="0"/>
              <a:t>pp 245     #22 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112486" y="5478902"/>
            <a:ext cx="12079514" cy="1462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dirty="0" smtClean="0"/>
              <a:t>a) Que fenômenos ópticos ocorrem nos pontos I e II?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dirty="0" smtClean="0"/>
              <a:t>b) Que relação de desigualdade deve satisfazer o índice de refração do plástico para que o dispositivo opere adequadamente, conforme indicado na figura?</a:t>
            </a:r>
            <a:endParaRPr lang="pt-BR" baseline="30000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112486" y="2204763"/>
            <a:ext cx="4303426" cy="2216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a)</a:t>
            </a:r>
          </a:p>
          <a:p>
            <a:pPr algn="ctr"/>
            <a:r>
              <a:rPr lang="pt-BR" sz="4800" dirty="0" smtClean="0"/>
              <a:t>I – Reflexão</a:t>
            </a:r>
          </a:p>
          <a:p>
            <a:pPr algn="ctr"/>
            <a:r>
              <a:rPr lang="pt-BR" sz="4800" dirty="0" smtClean="0"/>
              <a:t>II – Refração</a:t>
            </a:r>
            <a:endParaRPr lang="pt-BR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530339"/>
              </p:ext>
            </p:extLst>
          </p:nvPr>
        </p:nvGraphicFramePr>
        <p:xfrm>
          <a:off x="812377" y="4467403"/>
          <a:ext cx="2903643" cy="1088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507960" imgH="190440" progId="Equation.DSMT4">
                  <p:embed/>
                </p:oleObj>
              </mc:Choice>
              <mc:Fallback>
                <p:oleObj name="Equation" r:id="rId4" imgW="5079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12377" y="4467403"/>
                        <a:ext cx="2903643" cy="1088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28038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277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Equation</vt:lpstr>
      <vt:lpstr>EXERCÍCIOS DAS LISTAS “DIOPTRO PLANO E REFLEXÃO TOTAL” E “REFRAÇÃO E LEI DE SNELL-DESCARTES”</vt:lpstr>
      <vt:lpstr>REFRAÇÃO E LEI DE SNELL DESCARTES</vt:lpstr>
      <vt:lpstr>pp 251     #21</vt:lpstr>
      <vt:lpstr>DIOPTRO PLANO E REFLEXÃO TOTAL</vt:lpstr>
      <vt:lpstr>pp 243     #5 </vt:lpstr>
      <vt:lpstr>pp 245     #22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 DA LISTA “OS GASES PERFEITOS’</dc:title>
  <dc:creator>DaniloLima</dc:creator>
  <cp:lastModifiedBy>DaniloLima</cp:lastModifiedBy>
  <cp:revision>39</cp:revision>
  <dcterms:created xsi:type="dcterms:W3CDTF">2019-01-30T21:13:27Z</dcterms:created>
  <dcterms:modified xsi:type="dcterms:W3CDTF">2019-04-04T22:46:56Z</dcterms:modified>
</cp:coreProperties>
</file>