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74" r:id="rId3"/>
    <p:sldId id="370" r:id="rId4"/>
    <p:sldId id="375" r:id="rId5"/>
    <p:sldId id="377" r:id="rId6"/>
    <p:sldId id="378" r:id="rId7"/>
    <p:sldId id="379" r:id="rId8"/>
    <p:sldId id="371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31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2022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634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026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5125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873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349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9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7385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8777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1601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C0C-3588-4796-9D33-2931D0CE2534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7611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97C0C-3588-4796-9D33-2931D0CE2534}" type="datetimeFigureOut">
              <a:rPr lang="pt-BR" smtClean="0"/>
              <a:t>14/03/2019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AD027-76F0-44C0-B633-74478C0D19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009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EXERCÍCIOS DA LISTA</a:t>
            </a:r>
            <a:br>
              <a:rPr lang="pt-BR" dirty="0" smtClean="0"/>
            </a:br>
            <a:r>
              <a:rPr lang="pt-BR" dirty="0" smtClean="0"/>
              <a:t>“OS ESPELHOS </a:t>
            </a:r>
            <a:r>
              <a:rPr lang="pt-BR" dirty="0" smtClean="0"/>
              <a:t>ESFÉRICOS”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APOSTILA 1</a:t>
            </a:r>
          </a:p>
          <a:p>
            <a:r>
              <a:rPr lang="pt-BR" dirty="0" smtClean="0"/>
              <a:t>PÁGINA </a:t>
            </a:r>
            <a:r>
              <a:rPr lang="pt-BR" dirty="0" smtClean="0"/>
              <a:t>234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54169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ESTUDO GEOMÉTRICO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98418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1589" y="2417942"/>
            <a:ext cx="5400411" cy="325952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pt-BR" dirty="0" smtClean="0"/>
              <a:t>pp </a:t>
            </a:r>
            <a:r>
              <a:rPr lang="pt-BR" dirty="0" smtClean="0"/>
              <a:t>234     </a:t>
            </a:r>
            <a:r>
              <a:rPr lang="pt-BR" dirty="0" smtClean="0"/>
              <a:t>#</a:t>
            </a:r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092379"/>
            <a:ext cx="11031747" cy="48799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esquema a seguir representa o eixo principal (r) de </a:t>
            </a:r>
            <a:r>
              <a:rPr lang="pt-BR" dirty="0" smtClean="0"/>
              <a:t>um espelho </a:t>
            </a:r>
            <a:r>
              <a:rPr lang="pt-BR" dirty="0"/>
              <a:t>esférico, um objeto real O e sua imagem i conjugada </a:t>
            </a:r>
            <a:r>
              <a:rPr lang="pt-BR" dirty="0" smtClean="0"/>
              <a:t>pelo espelho.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/>
              <a:t>Considerando os pontos a, b, c, d, e é correto afirmar que o espelho é</a:t>
            </a:r>
          </a:p>
          <a:p>
            <a:pPr marL="0" indent="0" algn="just">
              <a:buNone/>
            </a:pPr>
            <a:r>
              <a:rPr lang="pt-BR" dirty="0"/>
              <a:t>a) côncavo e seu vértice se encontra em d.</a:t>
            </a:r>
          </a:p>
          <a:p>
            <a:pPr marL="0" indent="0" algn="just">
              <a:buNone/>
            </a:pPr>
            <a:r>
              <a:rPr lang="pt-BR" dirty="0"/>
              <a:t>b) côncavo e seu foco se encontra em c.</a:t>
            </a:r>
          </a:p>
          <a:p>
            <a:pPr marL="0" indent="0" algn="just">
              <a:buNone/>
            </a:pPr>
            <a:r>
              <a:rPr lang="pt-BR" dirty="0"/>
              <a:t>c) côncavo e seu centro se encontra em e.</a:t>
            </a:r>
          </a:p>
          <a:p>
            <a:pPr marL="0" indent="0" algn="just">
              <a:buNone/>
            </a:pPr>
            <a:r>
              <a:rPr lang="pt-BR" dirty="0"/>
              <a:t>d) convexo e seu vértice se encontra em c.</a:t>
            </a:r>
          </a:p>
          <a:p>
            <a:pPr marL="0" indent="0" algn="just">
              <a:buNone/>
            </a:pPr>
            <a:r>
              <a:rPr lang="pt-BR" dirty="0"/>
              <a:t>e) convexo e seu foco se encontra em 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79761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137" y="789279"/>
            <a:ext cx="10054469" cy="606857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pt-BR" dirty="0" smtClean="0"/>
              <a:t>pp </a:t>
            </a:r>
            <a:r>
              <a:rPr lang="pt-BR" dirty="0" smtClean="0"/>
              <a:t>234     </a:t>
            </a:r>
            <a:r>
              <a:rPr lang="pt-BR" dirty="0" smtClean="0"/>
              <a:t>#</a:t>
            </a:r>
            <a:r>
              <a:rPr lang="pt-BR" dirty="0" smtClean="0"/>
              <a:t>3</a:t>
            </a:r>
            <a:endParaRPr lang="pt-BR" dirty="0"/>
          </a:p>
        </p:txBody>
      </p:sp>
      <p:cxnSp>
        <p:nvCxnSpPr>
          <p:cNvPr id="8" name="Conector de seta reta 7"/>
          <p:cNvCxnSpPr/>
          <p:nvPr/>
        </p:nvCxnSpPr>
        <p:spPr>
          <a:xfrm>
            <a:off x="3411940" y="2920621"/>
            <a:ext cx="3889612" cy="1624083"/>
          </a:xfrm>
          <a:prstGeom prst="straightConnector1">
            <a:avLst/>
          </a:prstGeom>
          <a:ln w="76200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Elipse 50"/>
          <p:cNvSpPr/>
          <p:nvPr/>
        </p:nvSpPr>
        <p:spPr>
          <a:xfrm>
            <a:off x="6959600" y="4238503"/>
            <a:ext cx="698500" cy="1298698"/>
          </a:xfrm>
          <a:prstGeom prst="ellipse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CaixaDeTexto 51"/>
          <p:cNvSpPr txBox="1"/>
          <p:nvPr/>
        </p:nvSpPr>
        <p:spPr>
          <a:xfrm>
            <a:off x="5880100" y="5537201"/>
            <a:ext cx="4000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</a:rPr>
              <a:t>CENTRO DO ESPELHO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1270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2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3431" y="2743200"/>
            <a:ext cx="6792115" cy="4114800"/>
          </a:xfrm>
          <a:prstGeom prst="rect">
            <a:avLst/>
          </a:prstGeom>
        </p:spPr>
      </p:pic>
      <p:sp>
        <p:nvSpPr>
          <p:cNvPr id="10" name="CaixaDeTexto 9"/>
          <p:cNvSpPr txBox="1"/>
          <p:nvPr/>
        </p:nvSpPr>
        <p:spPr>
          <a:xfrm>
            <a:off x="48987" y="3638290"/>
            <a:ext cx="6184900" cy="43701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endParaRPr lang="pt-BR" sz="1600" dirty="0"/>
          </a:p>
        </p:txBody>
      </p:sp>
      <p:sp>
        <p:nvSpPr>
          <p:cNvPr id="11" name="Elipse 10"/>
          <p:cNvSpPr/>
          <p:nvPr/>
        </p:nvSpPr>
        <p:spPr>
          <a:xfrm>
            <a:off x="0" y="3360057"/>
            <a:ext cx="6322787" cy="939800"/>
          </a:xfrm>
          <a:prstGeom prst="ellipse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2486" y="1034322"/>
            <a:ext cx="8784772" cy="48799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/>
              <a:t>O esquema a seguir representa o eixo principal (r) de </a:t>
            </a:r>
            <a:r>
              <a:rPr lang="pt-BR" sz="2400" dirty="0" smtClean="0"/>
              <a:t>um espelho </a:t>
            </a:r>
            <a:r>
              <a:rPr lang="pt-BR" sz="2400" dirty="0"/>
              <a:t>esférico, um objeto real O e sua imagem i conjugada </a:t>
            </a:r>
            <a:r>
              <a:rPr lang="pt-BR" sz="2400" dirty="0" smtClean="0"/>
              <a:t>pelo espelho.</a:t>
            </a:r>
            <a:endParaRPr lang="pt-BR" sz="2400" dirty="0" smtClean="0"/>
          </a:p>
          <a:p>
            <a:pPr marL="0" indent="0" algn="just">
              <a:buNone/>
            </a:pPr>
            <a:r>
              <a:rPr lang="pt-BR" sz="2400" dirty="0"/>
              <a:t>Considerando os pontos a, b, c, d, e é correto afirmar que o espelho é</a:t>
            </a:r>
          </a:p>
          <a:p>
            <a:pPr marL="0" indent="0" algn="just">
              <a:buNone/>
            </a:pPr>
            <a:r>
              <a:rPr lang="pt-BR" sz="2400" dirty="0"/>
              <a:t>a) côncavo e seu vértice se encontra em d.</a:t>
            </a:r>
          </a:p>
          <a:p>
            <a:pPr marL="0" indent="0" algn="just">
              <a:buNone/>
            </a:pPr>
            <a:r>
              <a:rPr lang="pt-BR" sz="2400" dirty="0"/>
              <a:t>b) côncavo e seu foco se encontra em c.</a:t>
            </a:r>
          </a:p>
          <a:p>
            <a:pPr marL="0" indent="0" algn="just">
              <a:buNone/>
            </a:pPr>
            <a:r>
              <a:rPr lang="pt-BR" sz="2400" dirty="0"/>
              <a:t>c) côncavo e seu centro se encontra em e.</a:t>
            </a:r>
          </a:p>
          <a:p>
            <a:pPr marL="0" indent="0" algn="just">
              <a:buNone/>
            </a:pPr>
            <a:r>
              <a:rPr lang="pt-BR" sz="2400" dirty="0"/>
              <a:t>d) convexo e seu vértice se encontra em c.</a:t>
            </a:r>
          </a:p>
          <a:p>
            <a:pPr marL="0" indent="0" algn="just">
              <a:buNone/>
            </a:pPr>
            <a:r>
              <a:rPr lang="pt-BR" sz="2400" dirty="0"/>
              <a:t>e) convexo e seu foco se encontra em e.</a:t>
            </a:r>
            <a:endParaRPr lang="pt-BR" sz="2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pt-BR" dirty="0" smtClean="0"/>
              <a:t>pp </a:t>
            </a:r>
            <a:r>
              <a:rPr lang="pt-BR" dirty="0" smtClean="0"/>
              <a:t>234     </a:t>
            </a:r>
            <a:r>
              <a:rPr lang="pt-BR" dirty="0" smtClean="0"/>
              <a:t>#</a:t>
            </a:r>
            <a:r>
              <a:rPr lang="pt-BR" dirty="0" smtClean="0"/>
              <a:t>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68453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137" y="789279"/>
            <a:ext cx="10054469" cy="606857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pt-BR" dirty="0" smtClean="0"/>
              <a:t>pp </a:t>
            </a:r>
            <a:r>
              <a:rPr lang="pt-BR" dirty="0" smtClean="0"/>
              <a:t>234     </a:t>
            </a:r>
            <a:r>
              <a:rPr lang="pt-BR" dirty="0" smtClean="0"/>
              <a:t>#</a:t>
            </a:r>
            <a:r>
              <a:rPr lang="pt-BR" dirty="0" smtClean="0"/>
              <a:t>3</a:t>
            </a:r>
            <a:endParaRPr lang="pt-BR" dirty="0"/>
          </a:p>
        </p:txBody>
      </p:sp>
      <p:cxnSp>
        <p:nvCxnSpPr>
          <p:cNvPr id="8" name="Conector de seta reta 7"/>
          <p:cNvCxnSpPr/>
          <p:nvPr/>
        </p:nvCxnSpPr>
        <p:spPr>
          <a:xfrm>
            <a:off x="3411940" y="2920621"/>
            <a:ext cx="3889612" cy="1624083"/>
          </a:xfrm>
          <a:prstGeom prst="straightConnector1">
            <a:avLst/>
          </a:prstGeom>
          <a:ln w="76200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de seta reta 22"/>
          <p:cNvCxnSpPr/>
          <p:nvPr/>
        </p:nvCxnSpPr>
        <p:spPr>
          <a:xfrm>
            <a:off x="5331725" y="2703393"/>
            <a:ext cx="25021" cy="3682621"/>
          </a:xfrm>
          <a:prstGeom prst="straightConnector1">
            <a:avLst/>
          </a:prstGeom>
          <a:ln w="76200">
            <a:solidFill>
              <a:srgbClr val="00206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>
            <a:off x="5356746" y="2703393"/>
            <a:ext cx="566382" cy="0"/>
          </a:xfrm>
          <a:prstGeom prst="straightConnector1">
            <a:avLst/>
          </a:prstGeom>
          <a:ln w="76200">
            <a:solidFill>
              <a:srgbClr val="00206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/>
          <p:nvPr/>
        </p:nvCxnSpPr>
        <p:spPr>
          <a:xfrm>
            <a:off x="5356746" y="6387150"/>
            <a:ext cx="566382" cy="0"/>
          </a:xfrm>
          <a:prstGeom prst="straightConnector1">
            <a:avLst/>
          </a:prstGeom>
          <a:ln w="76200">
            <a:solidFill>
              <a:srgbClr val="00206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/>
          <p:nvPr/>
        </p:nvCxnSpPr>
        <p:spPr>
          <a:xfrm>
            <a:off x="5356746" y="2857521"/>
            <a:ext cx="413982" cy="310488"/>
          </a:xfrm>
          <a:prstGeom prst="straightConnector1">
            <a:avLst/>
          </a:prstGeom>
          <a:ln w="76200">
            <a:solidFill>
              <a:srgbClr val="00206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e seta reta 32"/>
          <p:cNvCxnSpPr/>
          <p:nvPr/>
        </p:nvCxnSpPr>
        <p:spPr>
          <a:xfrm>
            <a:off x="5356746" y="3011649"/>
            <a:ext cx="413982" cy="310488"/>
          </a:xfrm>
          <a:prstGeom prst="straightConnector1">
            <a:avLst/>
          </a:prstGeom>
          <a:ln w="76200">
            <a:solidFill>
              <a:srgbClr val="00206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/>
          <p:nvPr/>
        </p:nvCxnSpPr>
        <p:spPr>
          <a:xfrm>
            <a:off x="5356746" y="3165777"/>
            <a:ext cx="413982" cy="310488"/>
          </a:xfrm>
          <a:prstGeom prst="straightConnector1">
            <a:avLst/>
          </a:prstGeom>
          <a:ln w="76200">
            <a:solidFill>
              <a:srgbClr val="00206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de seta reta 34"/>
          <p:cNvCxnSpPr/>
          <p:nvPr/>
        </p:nvCxnSpPr>
        <p:spPr>
          <a:xfrm>
            <a:off x="3411940" y="2920621"/>
            <a:ext cx="1919785" cy="812041"/>
          </a:xfrm>
          <a:prstGeom prst="straightConnector1">
            <a:avLst/>
          </a:prstGeom>
          <a:ln w="76200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/>
          <p:cNvCxnSpPr/>
          <p:nvPr/>
        </p:nvCxnSpPr>
        <p:spPr>
          <a:xfrm>
            <a:off x="1492155" y="2108580"/>
            <a:ext cx="1919785" cy="812041"/>
          </a:xfrm>
          <a:prstGeom prst="straightConnector1">
            <a:avLst/>
          </a:prstGeom>
          <a:ln w="76200">
            <a:solidFill>
              <a:srgbClr val="FF00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de seta reta 38"/>
          <p:cNvCxnSpPr/>
          <p:nvPr/>
        </p:nvCxnSpPr>
        <p:spPr>
          <a:xfrm>
            <a:off x="4371832" y="3321021"/>
            <a:ext cx="225568" cy="82685"/>
          </a:xfrm>
          <a:prstGeom prst="straightConnector1">
            <a:avLst/>
          </a:prstGeom>
          <a:ln w="76200">
            <a:solidFill>
              <a:srgbClr val="FF000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/>
          <p:cNvCxnSpPr/>
          <p:nvPr/>
        </p:nvCxnSpPr>
        <p:spPr>
          <a:xfrm flipH="1">
            <a:off x="3386919" y="2920621"/>
            <a:ext cx="1957316" cy="0"/>
          </a:xfrm>
          <a:prstGeom prst="straightConnector1">
            <a:avLst/>
          </a:prstGeom>
          <a:ln w="76200">
            <a:solidFill>
              <a:srgbClr val="FF00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de seta reta 44"/>
          <p:cNvCxnSpPr/>
          <p:nvPr/>
        </p:nvCxnSpPr>
        <p:spPr>
          <a:xfrm>
            <a:off x="5331725" y="2919485"/>
            <a:ext cx="992875" cy="1625219"/>
          </a:xfrm>
          <a:prstGeom prst="straightConnector1">
            <a:avLst/>
          </a:prstGeom>
          <a:ln w="76200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ector de seta reta 47"/>
          <p:cNvCxnSpPr/>
          <p:nvPr/>
        </p:nvCxnSpPr>
        <p:spPr>
          <a:xfrm>
            <a:off x="4326958" y="1293131"/>
            <a:ext cx="1022066" cy="1626354"/>
          </a:xfrm>
          <a:prstGeom prst="straightConnector1">
            <a:avLst/>
          </a:prstGeom>
          <a:ln w="76200">
            <a:solidFill>
              <a:srgbClr val="FF00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1193800" y="5408892"/>
            <a:ext cx="4000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</a:rPr>
              <a:t>VÉRTICE DO ESPELHO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5007496" y="4166661"/>
            <a:ext cx="698500" cy="1298698"/>
          </a:xfrm>
          <a:prstGeom prst="ellipse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CaixaDeTexto 19"/>
          <p:cNvSpPr txBox="1"/>
          <p:nvPr/>
        </p:nvSpPr>
        <p:spPr>
          <a:xfrm>
            <a:off x="5494171" y="5510921"/>
            <a:ext cx="4000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FF0000"/>
                </a:solidFill>
              </a:rPr>
              <a:t>FOCO DO ESPELHO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21" name="Elipse 20"/>
          <p:cNvSpPr/>
          <p:nvPr/>
        </p:nvSpPr>
        <p:spPr>
          <a:xfrm>
            <a:off x="5923128" y="4100750"/>
            <a:ext cx="698500" cy="1298698"/>
          </a:xfrm>
          <a:prstGeom prst="ellipse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13152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3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1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0" grpId="0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1589" y="2417942"/>
            <a:ext cx="5400411" cy="3259527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838200" y="4088233"/>
            <a:ext cx="6184900" cy="43701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endParaRPr lang="pt-BR" sz="16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pt-BR" dirty="0" smtClean="0"/>
              <a:t>pp </a:t>
            </a:r>
            <a:r>
              <a:rPr lang="pt-BR" dirty="0" smtClean="0"/>
              <a:t>234     </a:t>
            </a:r>
            <a:r>
              <a:rPr lang="pt-BR" dirty="0" smtClean="0"/>
              <a:t>#</a:t>
            </a:r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092379"/>
            <a:ext cx="11031747" cy="48799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esquema a seguir representa o eixo principal (r) de </a:t>
            </a:r>
            <a:r>
              <a:rPr lang="pt-BR" dirty="0" smtClean="0"/>
              <a:t>um espelho </a:t>
            </a:r>
            <a:r>
              <a:rPr lang="pt-BR" dirty="0"/>
              <a:t>esférico, um objeto real O e sua imagem i conjugada </a:t>
            </a:r>
            <a:r>
              <a:rPr lang="pt-BR" dirty="0" smtClean="0"/>
              <a:t>pelo espelho.</a:t>
            </a:r>
            <a:endParaRPr lang="pt-BR" dirty="0" smtClean="0"/>
          </a:p>
          <a:p>
            <a:pPr marL="0" indent="0" algn="just">
              <a:buNone/>
            </a:pPr>
            <a:r>
              <a:rPr lang="pt-BR" dirty="0"/>
              <a:t>Considerando os pontos a, b, c, d, e é correto afirmar que o espelho é</a:t>
            </a:r>
          </a:p>
          <a:p>
            <a:pPr marL="0" indent="0" algn="just">
              <a:buNone/>
            </a:pPr>
            <a:r>
              <a:rPr lang="pt-BR" dirty="0"/>
              <a:t>a) côncavo e seu vértice se encontra em d.</a:t>
            </a:r>
          </a:p>
          <a:p>
            <a:pPr marL="0" indent="0" algn="just">
              <a:buNone/>
            </a:pPr>
            <a:r>
              <a:rPr lang="pt-BR" dirty="0"/>
              <a:t>b) côncavo e seu foco se encontra em c.</a:t>
            </a:r>
          </a:p>
          <a:p>
            <a:pPr marL="0" indent="0" algn="just">
              <a:buNone/>
            </a:pPr>
            <a:r>
              <a:rPr lang="pt-BR" dirty="0"/>
              <a:t>c) côncavo e seu centro se encontra em e.</a:t>
            </a:r>
          </a:p>
          <a:p>
            <a:pPr marL="0" indent="0" algn="just">
              <a:buNone/>
            </a:pPr>
            <a:r>
              <a:rPr lang="pt-BR" dirty="0"/>
              <a:t>d) convexo e seu vértice se encontra em c.</a:t>
            </a:r>
          </a:p>
          <a:p>
            <a:pPr marL="0" indent="0" algn="just">
              <a:buNone/>
            </a:pPr>
            <a:r>
              <a:rPr lang="pt-BR" dirty="0"/>
              <a:t>e) convexo e seu foco se encontra em e.</a:t>
            </a:r>
            <a:endParaRPr lang="pt-BR" dirty="0"/>
          </a:p>
        </p:txBody>
      </p:sp>
      <p:sp>
        <p:nvSpPr>
          <p:cNvPr id="9" name="Elipse 8"/>
          <p:cNvSpPr/>
          <p:nvPr/>
        </p:nvSpPr>
        <p:spPr>
          <a:xfrm>
            <a:off x="789213" y="3810000"/>
            <a:ext cx="6322787" cy="939800"/>
          </a:xfrm>
          <a:prstGeom prst="ellipse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23223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244475"/>
            <a:ext cx="10515600" cy="1325563"/>
          </a:xfrm>
        </p:spPr>
        <p:txBody>
          <a:bodyPr/>
          <a:lstStyle/>
          <a:p>
            <a:r>
              <a:rPr lang="pt-BR" dirty="0" smtClean="0"/>
              <a:t>pp </a:t>
            </a:r>
            <a:r>
              <a:rPr lang="pt-BR" dirty="0" smtClean="0"/>
              <a:t>235     #11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841831"/>
            <a:ext cx="5440670" cy="37737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400" dirty="0"/>
              <a:t>Os refletores das antenas parabólicas funcionam </a:t>
            </a:r>
            <a:r>
              <a:rPr lang="pt-BR" sz="2400" dirty="0" smtClean="0"/>
              <a:t>como espelhos </a:t>
            </a:r>
            <a:r>
              <a:rPr lang="pt-BR" sz="2400" dirty="0"/>
              <a:t>esféricos para a radiação eletromagnética emitida por </a:t>
            </a:r>
            <a:r>
              <a:rPr lang="pt-BR" sz="2400" dirty="0" smtClean="0"/>
              <a:t>satélites retransmissores</a:t>
            </a:r>
            <a:r>
              <a:rPr lang="pt-BR" sz="2400" dirty="0"/>
              <a:t>, localizados em órbitas estacionárias, a cerca </a:t>
            </a:r>
            <a:r>
              <a:rPr lang="pt-BR" sz="2400" dirty="0" smtClean="0"/>
              <a:t>de 36.000 </a:t>
            </a:r>
            <a:r>
              <a:rPr lang="pt-BR" sz="2400" dirty="0"/>
              <a:t>km de altitude. A figura à esquerda </a:t>
            </a:r>
            <a:r>
              <a:rPr lang="pt-BR" sz="2400" dirty="0" smtClean="0"/>
              <a:t>representa esquematicamente </a:t>
            </a:r>
            <a:r>
              <a:rPr lang="pt-BR" sz="2400" dirty="0"/>
              <a:t>uma </a:t>
            </a:r>
            <a:r>
              <a:rPr lang="pt-BR" sz="2400" dirty="0" err="1"/>
              <a:t>miniantena</a:t>
            </a:r>
            <a:r>
              <a:rPr lang="pt-BR" sz="2400" dirty="0"/>
              <a:t> parabólica, cuja foto está à direita</a:t>
            </a:r>
            <a:r>
              <a:rPr lang="pt-BR" sz="2400" dirty="0" smtClean="0"/>
              <a:t>, onde </a:t>
            </a:r>
            <a:r>
              <a:rPr lang="pt-BR" sz="2400" dirty="0"/>
              <a:t>E é o refletor e F é o receptor, localizado num foco </a:t>
            </a:r>
            <a:r>
              <a:rPr lang="pt-BR" sz="2400"/>
              <a:t>secundário </a:t>
            </a:r>
            <a:r>
              <a:rPr lang="pt-BR" sz="2400" smtClean="0"/>
              <a:t>do refletor</a:t>
            </a:r>
            <a:r>
              <a:rPr lang="pt-BR" sz="2400" dirty="0"/>
              <a:t>.</a:t>
            </a:r>
            <a:endParaRPr lang="pt-BR" sz="2400" dirty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6426200" y="841830"/>
            <a:ext cx="5440670" cy="601617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dirty="0"/>
              <a:t>a) Copie o esquema da figura da esquerda e represente o </a:t>
            </a:r>
            <a:r>
              <a:rPr lang="pt-BR"/>
              <a:t>traçado </a:t>
            </a:r>
            <a:r>
              <a:rPr lang="pt-BR" smtClean="0"/>
              <a:t>da radiação </a:t>
            </a:r>
            <a:r>
              <a:rPr lang="pt-BR" dirty="0"/>
              <a:t>eletromagnética proveniente do satélite </a:t>
            </a:r>
            <a:r>
              <a:rPr lang="pt-BR"/>
              <a:t>retransmissor </a:t>
            </a:r>
            <a:r>
              <a:rPr lang="pt-BR" smtClean="0"/>
              <a:t>que incide </a:t>
            </a:r>
            <a:r>
              <a:rPr lang="pt-BR" dirty="0"/>
              <a:t>no refletor E </a:t>
            </a:r>
            <a:r>
              <a:rPr lang="pt-BR" dirty="0" err="1"/>
              <a:t>e</a:t>
            </a:r>
            <a:r>
              <a:rPr lang="pt-BR" dirty="0"/>
              <a:t> se reflete, convergindo para o foco secundário F</a:t>
            </a:r>
          </a:p>
          <a:p>
            <a:pPr marL="0" indent="0" algn="just">
              <a:buNone/>
            </a:pPr>
            <a:r>
              <a:rPr lang="pt-BR" dirty="0"/>
              <a:t>(faça um traçado semelhante ao traçado de raios de luz). </a:t>
            </a:r>
            <a:r>
              <a:rPr lang="pt-BR"/>
              <a:t>Coloque </a:t>
            </a:r>
            <a:r>
              <a:rPr lang="pt-BR" smtClean="0"/>
              <a:t>nessa figura </a:t>
            </a:r>
            <a:r>
              <a:rPr lang="pt-BR" dirty="0"/>
              <a:t>uma seta apontando para a posição do satélite.</a:t>
            </a:r>
          </a:p>
          <a:p>
            <a:pPr marL="0" indent="0" algn="just">
              <a:buNone/>
            </a:pPr>
            <a:r>
              <a:rPr lang="pt-BR" dirty="0"/>
              <a:t>b) Nas </a:t>
            </a:r>
            <a:r>
              <a:rPr lang="pt-BR" dirty="0" err="1"/>
              <a:t>miniantenas</a:t>
            </a:r>
            <a:r>
              <a:rPr lang="pt-BR" dirty="0"/>
              <a:t> parabólicas o receptor é colocado </a:t>
            </a:r>
            <a:r>
              <a:rPr lang="pt-BR"/>
              <a:t>no </a:t>
            </a:r>
            <a:r>
              <a:rPr lang="pt-BR" smtClean="0"/>
              <a:t>foco secundário </a:t>
            </a:r>
            <a:r>
              <a:rPr lang="pt-BR" dirty="0"/>
              <a:t>e não no foco principal, localizado no eixo </a:t>
            </a:r>
            <a:r>
              <a:rPr lang="pt-BR"/>
              <a:t>principal </a:t>
            </a:r>
            <a:r>
              <a:rPr lang="pt-BR" smtClean="0"/>
              <a:t>do refletor</a:t>
            </a:r>
            <a:r>
              <a:rPr lang="pt-BR" dirty="0"/>
              <a:t>, como ocorre nas antenas normais. Por quê?</a:t>
            </a:r>
          </a:p>
          <a:p>
            <a:pPr marL="0" indent="0" algn="just">
              <a:buNone/>
            </a:pPr>
            <a:r>
              <a:rPr lang="pt-BR" dirty="0"/>
              <a:t>(Sugestão: lembre-se que a energia captada pelo refletor da </a:t>
            </a:r>
            <a:r>
              <a:rPr lang="pt-BR"/>
              <a:t>antena </a:t>
            </a:r>
            <a:r>
              <a:rPr lang="pt-BR" smtClean="0"/>
              <a:t>é diretamente </a:t>
            </a:r>
            <a:r>
              <a:rPr lang="pt-BR" dirty="0"/>
              <a:t>proporcional à área atingida pela radiação </a:t>
            </a:r>
            <a:r>
              <a:rPr lang="pt-BR"/>
              <a:t>proveniente </a:t>
            </a:r>
            <a:r>
              <a:rPr lang="pt-BR" smtClean="0"/>
              <a:t>do satélite</a:t>
            </a:r>
            <a:r>
              <a:rPr lang="pt-BR" dirty="0"/>
              <a:t>.)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460534"/>
            <a:ext cx="5258795" cy="2288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2227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530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do Office</vt:lpstr>
      <vt:lpstr>EXERCÍCIOS DA LISTA “OS ESPELHOS ESFÉRICOS”</vt:lpstr>
      <vt:lpstr>ESTUDO GEOMÉTRICO</vt:lpstr>
      <vt:lpstr>pp 234     #3</vt:lpstr>
      <vt:lpstr>pp 234     #3</vt:lpstr>
      <vt:lpstr>pp 234     #3</vt:lpstr>
      <vt:lpstr>pp 234     #3</vt:lpstr>
      <vt:lpstr>pp 234     #3</vt:lpstr>
      <vt:lpstr>pp 235     #11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EXERCÍCIOS DA LISTA “OS GASES PERFEITOS’</dc:title>
  <dc:creator>DaniloLima</dc:creator>
  <cp:lastModifiedBy>DaniloLima</cp:lastModifiedBy>
  <cp:revision>33</cp:revision>
  <dcterms:created xsi:type="dcterms:W3CDTF">2019-01-30T21:13:27Z</dcterms:created>
  <dcterms:modified xsi:type="dcterms:W3CDTF">2019-03-15T01:13:45Z</dcterms:modified>
</cp:coreProperties>
</file>