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6" r:id="rId4"/>
    <p:sldId id="273" r:id="rId5"/>
    <p:sldId id="275" r:id="rId6"/>
    <p:sldId id="276" r:id="rId7"/>
    <p:sldId id="274" r:id="rId8"/>
    <p:sldId id="277" r:id="rId9"/>
    <p:sldId id="278" r:id="rId10"/>
    <p:sldId id="280" r:id="rId11"/>
    <p:sldId id="279" r:id="rId12"/>
    <p:sldId id="281" r:id="rId13"/>
    <p:sldId id="28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1E14C-7338-49C0-8755-2DEA32F9A1FD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14B1A-7B8A-492C-A177-B806BA67D9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79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66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29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207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16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38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60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21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14B1A-7B8A-492C-A177-B806BA67D9E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“TERMODINÂMICA”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</a:t>
            </a:r>
            <a:r>
              <a:rPr lang="pt-BR" dirty="0" smtClean="0"/>
              <a:t>81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90582" y="4996963"/>
            <a:ext cx="2929990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90582" y="4905367"/>
            <a:ext cx="2929989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83     #41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11234056" cy="6175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(ITA) Considerando um buraco negro como um </a:t>
            </a:r>
            <a:r>
              <a:rPr lang="pt-BR" sz="2400" dirty="0" smtClean="0"/>
              <a:t>sistema termodinâmico</a:t>
            </a:r>
            <a:r>
              <a:rPr lang="pt-BR" sz="2400" dirty="0"/>
              <a:t>, sua energia interna U varia com a sua massa M </a:t>
            </a:r>
            <a:r>
              <a:rPr lang="pt-BR" sz="2400" dirty="0" smtClean="0"/>
              <a:t>de acordo </a:t>
            </a:r>
            <a:r>
              <a:rPr lang="pt-BR" sz="2400" dirty="0"/>
              <a:t>com a famosa relação de Einstein: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latin typeface="Symbol" panose="05050102010706020507" pitchFamily="18" charset="2"/>
              </a:rPr>
              <a:t>D</a:t>
            </a:r>
            <a:r>
              <a:rPr lang="pt-BR" sz="2400" dirty="0" smtClean="0"/>
              <a:t>U = </a:t>
            </a:r>
            <a:r>
              <a:rPr lang="pt-BR" sz="2400" dirty="0" smtClean="0">
                <a:latin typeface="Symbol" panose="05050102010706020507" pitchFamily="18" charset="2"/>
              </a:rPr>
              <a:t>D</a:t>
            </a:r>
            <a:r>
              <a:rPr lang="pt-BR" sz="2400" dirty="0" smtClean="0"/>
              <a:t>M . c</a:t>
            </a:r>
            <a:r>
              <a:rPr lang="pt-BR" sz="2400" baseline="30000" dirty="0" smtClean="0"/>
              <a:t>2</a:t>
            </a:r>
            <a:r>
              <a:rPr lang="pt-BR" sz="2400" dirty="0" smtClean="0"/>
              <a:t>. Stephen Hawking </a:t>
            </a:r>
            <a:r>
              <a:rPr lang="pt-BR" sz="2400" dirty="0"/>
              <a:t>propôs que a entropia S de um buraco negro depende </a:t>
            </a:r>
            <a:r>
              <a:rPr lang="pt-BR" sz="2400" dirty="0" smtClean="0"/>
              <a:t>apenas de </a:t>
            </a:r>
            <a:r>
              <a:rPr lang="pt-BR" sz="2400" dirty="0"/>
              <a:t>sua massa e de algumas constantes fundamentais da natureza</a:t>
            </a:r>
            <a:r>
              <a:rPr lang="pt-BR" sz="2400" dirty="0" smtClean="0"/>
              <a:t>. Desta </a:t>
            </a:r>
            <a:r>
              <a:rPr lang="pt-BR" sz="2400" dirty="0"/>
              <a:t>forma, sabe-se que uma variação de massa acarreta </a:t>
            </a:r>
            <a:r>
              <a:rPr lang="pt-BR" sz="2400" dirty="0" smtClean="0"/>
              <a:t>uma variação </a:t>
            </a:r>
            <a:r>
              <a:rPr lang="pt-BR" sz="2400" dirty="0"/>
              <a:t>de entropia dada por: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Supondo </a:t>
            </a:r>
            <a:r>
              <a:rPr lang="pt-BR" sz="2400" dirty="0"/>
              <a:t>que não haja realização de trabalho com a variação </a:t>
            </a:r>
            <a:r>
              <a:rPr lang="pt-BR" sz="2400" dirty="0" smtClean="0"/>
              <a:t>de massa</a:t>
            </a:r>
            <a:r>
              <a:rPr lang="pt-BR" sz="2400" dirty="0"/>
              <a:t>, assinale a alternativa que melhor representa a </a:t>
            </a:r>
            <a:r>
              <a:rPr lang="pt-BR" sz="2400" dirty="0" smtClean="0"/>
              <a:t>temperatura absoluta </a:t>
            </a:r>
            <a:r>
              <a:rPr lang="pt-BR" sz="2400" dirty="0"/>
              <a:t>T do buraco negro.</a:t>
            </a:r>
          </a:p>
          <a:p>
            <a:pPr marL="0" indent="0">
              <a:buNone/>
            </a:pPr>
            <a:r>
              <a:rPr lang="pt-BR" sz="2400" dirty="0"/>
              <a:t>a) T = h c</a:t>
            </a:r>
            <a:r>
              <a:rPr lang="pt-BR" sz="2400" baseline="30000" dirty="0"/>
              <a:t>3</a:t>
            </a:r>
            <a:r>
              <a:rPr lang="pt-BR" sz="2400" dirty="0"/>
              <a:t> / GM </a:t>
            </a:r>
            <a:r>
              <a:rPr lang="pt-BR" sz="2400" dirty="0" err="1"/>
              <a:t>k</a:t>
            </a:r>
            <a:r>
              <a:rPr lang="pt-BR" sz="2400" baseline="-25000" dirty="0" err="1"/>
              <a:t>B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r>
              <a:rPr lang="de-DE" sz="2400" dirty="0"/>
              <a:t>b) T = 8πM c</a:t>
            </a:r>
            <a:r>
              <a:rPr lang="de-DE" sz="2400" baseline="30000" dirty="0"/>
              <a:t>2</a:t>
            </a:r>
            <a:r>
              <a:rPr lang="de-DE" sz="2400" dirty="0"/>
              <a:t> / k</a:t>
            </a:r>
            <a:r>
              <a:rPr lang="de-DE" sz="2400" baseline="-25000" dirty="0"/>
              <a:t>B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de-DE" sz="2400" dirty="0"/>
              <a:t>c) T = M c</a:t>
            </a:r>
            <a:r>
              <a:rPr lang="de-DE" sz="2400" baseline="30000" dirty="0"/>
              <a:t>2</a:t>
            </a:r>
            <a:r>
              <a:rPr lang="de-DE" sz="2400" dirty="0"/>
              <a:t> / 8π k</a:t>
            </a:r>
            <a:r>
              <a:rPr lang="de-DE" sz="2400" baseline="-25000" dirty="0"/>
              <a:t>B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de-DE" sz="2400" dirty="0"/>
              <a:t>d) T = h c</a:t>
            </a:r>
            <a:r>
              <a:rPr lang="de-DE" sz="2400" baseline="30000" dirty="0"/>
              <a:t>3</a:t>
            </a:r>
            <a:r>
              <a:rPr lang="de-DE" sz="2400" dirty="0"/>
              <a:t> / 8π GM k</a:t>
            </a:r>
            <a:r>
              <a:rPr lang="de-DE" sz="2400" baseline="-25000" dirty="0"/>
              <a:t>B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pt-BR" sz="2400" dirty="0"/>
              <a:t>e) T = 8π h c</a:t>
            </a:r>
            <a:r>
              <a:rPr lang="pt-BR" sz="2400" baseline="30000" dirty="0"/>
              <a:t>3</a:t>
            </a:r>
            <a:r>
              <a:rPr lang="pt-BR" sz="2400" dirty="0"/>
              <a:t> / GM </a:t>
            </a:r>
            <a:r>
              <a:rPr lang="pt-BR" sz="2400" dirty="0" err="1"/>
              <a:t>k</a:t>
            </a:r>
            <a:r>
              <a:rPr lang="pt-BR" sz="2400" baseline="-25000" dirty="0" err="1"/>
              <a:t>B</a:t>
            </a:r>
            <a:r>
              <a:rPr lang="pt-BR" sz="2400" dirty="0" smtClean="0"/>
              <a:t>./</a:t>
            </a:r>
            <a:endParaRPr lang="pt-BR" sz="2400" baseline="300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4965701" y="2493055"/>
          <a:ext cx="1998208" cy="78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838080" imgH="330120" progId="Equation.DSMT4">
                  <p:embed/>
                </p:oleObj>
              </mc:Choice>
              <mc:Fallback>
                <p:oleObj name="Equation" r:id="rId4" imgW="8380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5701" y="2493055"/>
                        <a:ext cx="1998208" cy="787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882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83     #42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5646056" cy="6175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(UFPA) O gráfico representado a seguir é um modelo ideal do </a:t>
            </a:r>
            <a:r>
              <a:rPr lang="pt-BR" sz="2400" dirty="0" smtClean="0"/>
              <a:t>ciclo das </a:t>
            </a:r>
            <a:r>
              <a:rPr lang="pt-BR" sz="2400" dirty="0"/>
              <a:t>transformações que ocorrem em um motor à explosão de </a:t>
            </a:r>
            <a:r>
              <a:rPr lang="pt-BR" sz="2400" dirty="0" smtClean="0"/>
              <a:t>quatro tempos </a:t>
            </a:r>
            <a:r>
              <a:rPr lang="pt-BR" sz="2400" dirty="0"/>
              <a:t>(de um automóvel, por exemplo), uma das máquinas </a:t>
            </a:r>
            <a:r>
              <a:rPr lang="pt-BR" sz="2400" dirty="0" smtClean="0"/>
              <a:t>térmicas mais </a:t>
            </a:r>
            <a:r>
              <a:rPr lang="pt-BR" sz="2400" dirty="0"/>
              <a:t>populares que existem.</a:t>
            </a:r>
          </a:p>
          <a:p>
            <a:pPr marL="0" indent="0" algn="just">
              <a:buNone/>
            </a:pPr>
            <a:r>
              <a:rPr lang="pt-BR" sz="2400" dirty="0"/>
              <a:t>As transformações são realizadas no interior de um cilindro, </a:t>
            </a:r>
            <a:r>
              <a:rPr lang="pt-BR" sz="2400" dirty="0" smtClean="0"/>
              <a:t>usando uma </a:t>
            </a:r>
            <a:r>
              <a:rPr lang="pt-BR" sz="2400" dirty="0"/>
              <a:t>mistura de vapor de gasolina e ar (considerada um gás ideal), </a:t>
            </a:r>
            <a:r>
              <a:rPr lang="pt-BR" sz="2400" dirty="0" smtClean="0"/>
              <a:t>para produzir </a:t>
            </a:r>
            <a:r>
              <a:rPr lang="pt-BR" sz="2400" dirty="0"/>
              <a:t>movimento em um pistão. As evoluções de A para B e de </a:t>
            </a:r>
            <a:r>
              <a:rPr lang="pt-BR" sz="2400" dirty="0" smtClean="0"/>
              <a:t>C para </a:t>
            </a:r>
            <a:r>
              <a:rPr lang="pt-BR" sz="2400" dirty="0"/>
              <a:t>D são processos adiabáticos enquanto de B para C e de D para </a:t>
            </a:r>
            <a:r>
              <a:rPr lang="pt-BR" sz="2400" dirty="0" smtClean="0"/>
              <a:t>A são </a:t>
            </a:r>
            <a:r>
              <a:rPr lang="pt-BR" sz="2400" dirty="0"/>
              <a:t>processos isométricos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/>
              <a:t>Considerando o texto e o gráfico representados acima, analise as</a:t>
            </a:r>
          </a:p>
          <a:p>
            <a:pPr marL="0" indent="0" algn="just">
              <a:buNone/>
            </a:pPr>
            <a:r>
              <a:rPr lang="pt-BR" sz="2400" dirty="0"/>
              <a:t>seguintes afirmações</a:t>
            </a:r>
            <a:r>
              <a:rPr lang="pt-BR" sz="2400" dirty="0" smtClean="0"/>
              <a:t>:</a:t>
            </a:r>
            <a:endParaRPr lang="pt-BR" sz="2400" baseline="30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328230" y="87085"/>
            <a:ext cx="5646056" cy="6175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dirty="0" smtClean="0"/>
              <a:t>I. Na transformação de A para B, o trabalho realizado é positivo.</a:t>
            </a:r>
          </a:p>
          <a:p>
            <a:pPr marL="0" indent="0" algn="just">
              <a:buNone/>
            </a:pPr>
            <a:r>
              <a:rPr lang="pt-BR" sz="2400" dirty="0" smtClean="0"/>
              <a:t>II. Na transformação de B para C, a variação da energia interna do gás é negativa.</a:t>
            </a:r>
          </a:p>
          <a:p>
            <a:pPr marL="0" indent="0" algn="just">
              <a:buNone/>
            </a:pPr>
            <a:r>
              <a:rPr lang="pt-BR" sz="2400" dirty="0" smtClean="0"/>
              <a:t>III. Na transformação de C para D, a temperatura do gás diminui.</a:t>
            </a:r>
          </a:p>
          <a:p>
            <a:pPr marL="0" indent="0" algn="just">
              <a:buNone/>
            </a:pPr>
            <a:r>
              <a:rPr lang="pt-BR" sz="2400" dirty="0" smtClean="0"/>
              <a:t>IV. A variação da entropia, na transformação reversível de C para D, é nula.</a:t>
            </a:r>
          </a:p>
          <a:p>
            <a:pPr marL="0" indent="0" algn="just">
              <a:buNone/>
            </a:pPr>
            <a:r>
              <a:rPr lang="pt-BR" sz="2400" dirty="0" smtClean="0"/>
              <a:t>Estão corretas somente</a:t>
            </a:r>
          </a:p>
          <a:p>
            <a:pPr marL="0" indent="0" algn="just">
              <a:buNone/>
            </a:pPr>
            <a:r>
              <a:rPr lang="pt-BR" sz="2400" dirty="0" smtClean="0"/>
              <a:t>a) I e II</a:t>
            </a:r>
          </a:p>
          <a:p>
            <a:pPr marL="0" indent="0" algn="just">
              <a:buNone/>
            </a:pPr>
            <a:r>
              <a:rPr lang="pt-BR" sz="2400" dirty="0" smtClean="0"/>
              <a:t>b) I e III</a:t>
            </a:r>
          </a:p>
          <a:p>
            <a:pPr marL="0" indent="0" algn="just">
              <a:buNone/>
            </a:pPr>
            <a:r>
              <a:rPr lang="pt-BR" sz="2400" dirty="0" smtClean="0"/>
              <a:t>c) II e III</a:t>
            </a:r>
          </a:p>
          <a:p>
            <a:pPr marL="0" indent="0" algn="just">
              <a:buNone/>
            </a:pPr>
            <a:r>
              <a:rPr lang="pt-BR" sz="2400" dirty="0" smtClean="0"/>
              <a:t>d) III e IV</a:t>
            </a:r>
          </a:p>
          <a:p>
            <a:pPr marL="0" indent="0" algn="just">
              <a:buNone/>
            </a:pPr>
            <a:r>
              <a:rPr lang="pt-BR" sz="2400" dirty="0" smtClean="0"/>
              <a:t>e) II e IV</a:t>
            </a:r>
            <a:endParaRPr lang="pt-BR" sz="2400" baseline="30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830" y="3145971"/>
            <a:ext cx="4366904" cy="3853376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6328230" y="1625600"/>
            <a:ext cx="420913" cy="4354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328230" y="2409537"/>
            <a:ext cx="420913" cy="4354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88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328230" y="5053411"/>
            <a:ext cx="1320799" cy="42389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328230" y="4985126"/>
            <a:ext cx="1320799" cy="563142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83     #42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5646056" cy="6175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(UFPA) O gráfico representado a seguir é um modelo ideal do </a:t>
            </a:r>
            <a:r>
              <a:rPr lang="pt-BR" sz="2400" dirty="0" smtClean="0"/>
              <a:t>ciclo das </a:t>
            </a:r>
            <a:r>
              <a:rPr lang="pt-BR" sz="2400" dirty="0"/>
              <a:t>transformações que ocorrem em um motor à explosão de </a:t>
            </a:r>
            <a:r>
              <a:rPr lang="pt-BR" sz="2400" dirty="0" smtClean="0"/>
              <a:t>quatro tempos </a:t>
            </a:r>
            <a:r>
              <a:rPr lang="pt-BR" sz="2400" dirty="0"/>
              <a:t>(de um automóvel, por exemplo), uma das máquinas </a:t>
            </a:r>
            <a:r>
              <a:rPr lang="pt-BR" sz="2400" dirty="0" smtClean="0"/>
              <a:t>térmicas mais </a:t>
            </a:r>
            <a:r>
              <a:rPr lang="pt-BR" sz="2400" dirty="0"/>
              <a:t>populares que existem.</a:t>
            </a:r>
          </a:p>
          <a:p>
            <a:pPr marL="0" indent="0" algn="just">
              <a:buNone/>
            </a:pPr>
            <a:r>
              <a:rPr lang="pt-BR" sz="2400" dirty="0"/>
              <a:t>As transformações são realizadas no interior de um cilindro, </a:t>
            </a:r>
            <a:r>
              <a:rPr lang="pt-BR" sz="2400" dirty="0" smtClean="0"/>
              <a:t>usando uma </a:t>
            </a:r>
            <a:r>
              <a:rPr lang="pt-BR" sz="2400" dirty="0"/>
              <a:t>mistura de vapor de gasolina e ar (considerada um gás ideal), </a:t>
            </a:r>
            <a:r>
              <a:rPr lang="pt-BR" sz="2400" dirty="0" smtClean="0"/>
              <a:t>para produzir </a:t>
            </a:r>
            <a:r>
              <a:rPr lang="pt-BR" sz="2400" dirty="0"/>
              <a:t>movimento em um pistão. As evoluções de A para B e de </a:t>
            </a:r>
            <a:r>
              <a:rPr lang="pt-BR" sz="2400" dirty="0" smtClean="0"/>
              <a:t>C para </a:t>
            </a:r>
            <a:r>
              <a:rPr lang="pt-BR" sz="2400" dirty="0"/>
              <a:t>D são processos adiabáticos enquanto de B para C e de D para </a:t>
            </a:r>
            <a:r>
              <a:rPr lang="pt-BR" sz="2400" dirty="0" smtClean="0"/>
              <a:t>A são </a:t>
            </a:r>
            <a:r>
              <a:rPr lang="pt-BR" sz="2400" dirty="0"/>
              <a:t>processos isométricos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/>
              <a:t>Considerando o texto e o gráfico representados acima, analise as</a:t>
            </a:r>
          </a:p>
          <a:p>
            <a:pPr marL="0" indent="0" algn="just">
              <a:buNone/>
            </a:pPr>
            <a:r>
              <a:rPr lang="pt-BR" sz="2400" dirty="0"/>
              <a:t>seguintes afirmações</a:t>
            </a:r>
            <a:r>
              <a:rPr lang="pt-BR" sz="2400" dirty="0" smtClean="0"/>
              <a:t>:</a:t>
            </a:r>
            <a:endParaRPr lang="pt-BR" sz="2400" baseline="30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328230" y="87085"/>
            <a:ext cx="5646056" cy="6175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dirty="0" smtClean="0"/>
              <a:t>I. Na transformação de A para B, o trabalho realizado é positivo.</a:t>
            </a:r>
          </a:p>
          <a:p>
            <a:pPr marL="0" indent="0" algn="just">
              <a:buNone/>
            </a:pPr>
            <a:r>
              <a:rPr lang="pt-BR" sz="2400" dirty="0" smtClean="0"/>
              <a:t>II. Na transformação de B para C, a variação da energia interna do gás é negativa.</a:t>
            </a:r>
          </a:p>
          <a:p>
            <a:pPr marL="0" indent="0" algn="just">
              <a:buNone/>
            </a:pPr>
            <a:r>
              <a:rPr lang="pt-BR" sz="2400" dirty="0" smtClean="0"/>
              <a:t>III. Na transformação de C para D, a temperatura do gás diminui.</a:t>
            </a:r>
          </a:p>
          <a:p>
            <a:pPr marL="0" indent="0" algn="just">
              <a:buNone/>
            </a:pPr>
            <a:r>
              <a:rPr lang="pt-BR" sz="2400" dirty="0" smtClean="0"/>
              <a:t>IV. A variação da entropia, na transformação reversível de C para D, é nula.</a:t>
            </a:r>
          </a:p>
          <a:p>
            <a:pPr marL="0" indent="0" algn="just">
              <a:buNone/>
            </a:pPr>
            <a:r>
              <a:rPr lang="pt-BR" sz="2400" dirty="0" smtClean="0"/>
              <a:t>Estão corretas somente</a:t>
            </a:r>
          </a:p>
          <a:p>
            <a:pPr marL="0" indent="0" algn="just">
              <a:buNone/>
            </a:pPr>
            <a:r>
              <a:rPr lang="pt-BR" sz="2400" dirty="0" smtClean="0"/>
              <a:t>a) I e II</a:t>
            </a:r>
          </a:p>
          <a:p>
            <a:pPr marL="0" indent="0" algn="just">
              <a:buNone/>
            </a:pPr>
            <a:r>
              <a:rPr lang="pt-BR" sz="2400" dirty="0" smtClean="0"/>
              <a:t>b) I e III</a:t>
            </a:r>
          </a:p>
          <a:p>
            <a:pPr marL="0" indent="0" algn="just">
              <a:buNone/>
            </a:pPr>
            <a:r>
              <a:rPr lang="pt-BR" sz="2400" dirty="0" smtClean="0"/>
              <a:t>c) II e III</a:t>
            </a:r>
          </a:p>
          <a:p>
            <a:pPr marL="0" indent="0" algn="just">
              <a:buNone/>
            </a:pPr>
            <a:r>
              <a:rPr lang="pt-BR" sz="2400" dirty="0" smtClean="0"/>
              <a:t>d) III e IV</a:t>
            </a:r>
          </a:p>
          <a:p>
            <a:pPr marL="0" indent="0" algn="just">
              <a:buNone/>
            </a:pPr>
            <a:r>
              <a:rPr lang="pt-BR" sz="2400" dirty="0" smtClean="0"/>
              <a:t>e) II e IV</a:t>
            </a:r>
            <a:endParaRPr lang="pt-BR" sz="2400" baseline="30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830" y="3145971"/>
            <a:ext cx="4366904" cy="3853376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6328230" y="1625600"/>
            <a:ext cx="420913" cy="4354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328230" y="2409537"/>
            <a:ext cx="420913" cy="4354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9879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328230" y="5053411"/>
            <a:ext cx="1320799" cy="42389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328230" y="4985126"/>
            <a:ext cx="1320799" cy="563142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83     #42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5646056" cy="6175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(UFPA) O gráfico representado a seguir é um modelo ideal do </a:t>
            </a:r>
            <a:r>
              <a:rPr lang="pt-BR" sz="2400" dirty="0" smtClean="0"/>
              <a:t>ciclo das </a:t>
            </a:r>
            <a:r>
              <a:rPr lang="pt-BR" sz="2400" dirty="0"/>
              <a:t>transformações que ocorrem em um motor à explosão de </a:t>
            </a:r>
            <a:r>
              <a:rPr lang="pt-BR" sz="2400" dirty="0" smtClean="0"/>
              <a:t>quatro tempos </a:t>
            </a:r>
            <a:r>
              <a:rPr lang="pt-BR" sz="2400" dirty="0"/>
              <a:t>(de um automóvel, por exemplo), uma das máquinas </a:t>
            </a:r>
            <a:r>
              <a:rPr lang="pt-BR" sz="2400" dirty="0" smtClean="0"/>
              <a:t>térmicas mais </a:t>
            </a:r>
            <a:r>
              <a:rPr lang="pt-BR" sz="2400" dirty="0"/>
              <a:t>populares que existem.</a:t>
            </a:r>
          </a:p>
          <a:p>
            <a:pPr marL="0" indent="0" algn="just">
              <a:buNone/>
            </a:pPr>
            <a:r>
              <a:rPr lang="pt-BR" sz="2400" dirty="0"/>
              <a:t>As transformações são realizadas no interior de um cilindro, </a:t>
            </a:r>
            <a:r>
              <a:rPr lang="pt-BR" sz="2400" dirty="0" smtClean="0"/>
              <a:t>usando uma </a:t>
            </a:r>
            <a:r>
              <a:rPr lang="pt-BR" sz="2400" dirty="0"/>
              <a:t>mistura de vapor de gasolina e ar (considerada um gás ideal), </a:t>
            </a:r>
            <a:r>
              <a:rPr lang="pt-BR" sz="2400" dirty="0" smtClean="0"/>
              <a:t>para produzir </a:t>
            </a:r>
            <a:r>
              <a:rPr lang="pt-BR" sz="2400" dirty="0"/>
              <a:t>movimento em um pistão. As evoluções de A para B e de </a:t>
            </a:r>
            <a:r>
              <a:rPr lang="pt-BR" sz="2400" dirty="0" smtClean="0"/>
              <a:t>C para </a:t>
            </a:r>
            <a:r>
              <a:rPr lang="pt-BR" sz="2400" dirty="0"/>
              <a:t>D são processos adiabáticos enquanto de B para C e de D para </a:t>
            </a:r>
            <a:r>
              <a:rPr lang="pt-BR" sz="2400" dirty="0" smtClean="0"/>
              <a:t>A são </a:t>
            </a:r>
            <a:r>
              <a:rPr lang="pt-BR" sz="2400" dirty="0"/>
              <a:t>processos isométricos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/>
              <a:t>Considerando o texto e o gráfico representados acima, analise as</a:t>
            </a:r>
          </a:p>
          <a:p>
            <a:pPr marL="0" indent="0" algn="just">
              <a:buNone/>
            </a:pPr>
            <a:r>
              <a:rPr lang="pt-BR" sz="2400" dirty="0"/>
              <a:t>seguintes afirmações</a:t>
            </a:r>
            <a:r>
              <a:rPr lang="pt-BR" sz="2400" dirty="0" smtClean="0"/>
              <a:t>:</a:t>
            </a:r>
            <a:endParaRPr lang="pt-BR" sz="2400" baseline="30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328230" y="87085"/>
            <a:ext cx="5646056" cy="6175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400" dirty="0" smtClean="0"/>
              <a:t>I. Na transformação de A para B, o trabalho realizado é positivo.</a:t>
            </a:r>
          </a:p>
          <a:p>
            <a:pPr marL="0" indent="0" algn="just">
              <a:buNone/>
            </a:pPr>
            <a:r>
              <a:rPr lang="pt-BR" sz="2400" dirty="0" smtClean="0"/>
              <a:t>II. Na transformação de B para C, a variação da energia interna do gás é negativa.</a:t>
            </a:r>
          </a:p>
          <a:p>
            <a:pPr marL="0" indent="0" algn="just">
              <a:buNone/>
            </a:pPr>
            <a:r>
              <a:rPr lang="pt-BR" sz="2400" dirty="0" smtClean="0"/>
              <a:t>III. Na transformação de C para D, a temperatura do gás diminui.</a:t>
            </a:r>
          </a:p>
          <a:p>
            <a:pPr marL="0" indent="0" algn="just">
              <a:buNone/>
            </a:pPr>
            <a:r>
              <a:rPr lang="pt-BR" sz="2400" dirty="0" smtClean="0"/>
              <a:t>IV. A variação da entropia, na transformação reversível de C para D, é nula.</a:t>
            </a:r>
          </a:p>
          <a:p>
            <a:pPr marL="0" indent="0" algn="just">
              <a:buNone/>
            </a:pPr>
            <a:r>
              <a:rPr lang="pt-BR" sz="2400" dirty="0" smtClean="0"/>
              <a:t>Estão corretas somente</a:t>
            </a:r>
          </a:p>
          <a:p>
            <a:pPr marL="0" indent="0" algn="just">
              <a:buNone/>
            </a:pPr>
            <a:r>
              <a:rPr lang="pt-BR" sz="2400" dirty="0" smtClean="0"/>
              <a:t>a) I e II</a:t>
            </a:r>
          </a:p>
          <a:p>
            <a:pPr marL="0" indent="0" algn="just">
              <a:buNone/>
            </a:pPr>
            <a:r>
              <a:rPr lang="pt-BR" sz="2400" dirty="0" smtClean="0"/>
              <a:t>b) I e III</a:t>
            </a:r>
          </a:p>
          <a:p>
            <a:pPr marL="0" indent="0" algn="just">
              <a:buNone/>
            </a:pPr>
            <a:r>
              <a:rPr lang="pt-BR" sz="2400" dirty="0" smtClean="0"/>
              <a:t>c) II e III</a:t>
            </a:r>
          </a:p>
          <a:p>
            <a:pPr marL="0" indent="0" algn="just">
              <a:buNone/>
            </a:pPr>
            <a:r>
              <a:rPr lang="pt-BR" sz="2400" dirty="0" smtClean="0"/>
              <a:t>d) III e IV</a:t>
            </a:r>
          </a:p>
          <a:p>
            <a:pPr marL="0" indent="0" algn="just">
              <a:buNone/>
            </a:pPr>
            <a:r>
              <a:rPr lang="pt-BR" sz="2400" dirty="0" smtClean="0"/>
              <a:t>e) II e IV</a:t>
            </a:r>
            <a:endParaRPr lang="pt-BR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329223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MÁQUINAS TÉRMICAS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49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1709413" y="6129470"/>
            <a:ext cx="2557718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709413" y="6037874"/>
            <a:ext cx="2557717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126" y="3944203"/>
            <a:ext cx="4226916" cy="3002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155" y="-362757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81     #30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126" y="725713"/>
            <a:ext cx="12041874" cy="51837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(PUCRS) Para responder a questão, considere as afirmativas </a:t>
            </a:r>
            <a:r>
              <a:rPr lang="pt-BR" dirty="0" smtClean="0"/>
              <a:t>a seguir </a:t>
            </a:r>
            <a:r>
              <a:rPr lang="pt-BR" dirty="0"/>
              <a:t>e o gráfico Pressão (P) × Volume (V), que apresenta </a:t>
            </a:r>
            <a:r>
              <a:rPr lang="pt-BR" dirty="0" smtClean="0"/>
              <a:t>quatro transformações </a:t>
            </a:r>
            <a:r>
              <a:rPr lang="pt-BR" dirty="0"/>
              <a:t>de um gás, cujo comportamento é o de um gás ideal</a:t>
            </a:r>
            <a:r>
              <a:rPr lang="pt-BR" dirty="0" smtClean="0"/>
              <a:t>. Duas </a:t>
            </a:r>
            <a:r>
              <a:rPr lang="pt-BR" dirty="0"/>
              <a:t>das transformações são isotérmicas, e o gás está contido em </a:t>
            </a:r>
            <a:r>
              <a:rPr lang="pt-BR" dirty="0" smtClean="0"/>
              <a:t>um cilindro </a:t>
            </a:r>
            <a:r>
              <a:rPr lang="pt-BR" dirty="0"/>
              <a:t>com êmbolo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I. A transformação do estado 1 para o estado 2 é isométrica </a:t>
            </a:r>
            <a:r>
              <a:rPr lang="pt-BR" dirty="0" smtClean="0"/>
              <a:t>com aquecimento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II. Na passagem do estado 2 para o estado 3, não ocorre variação </a:t>
            </a:r>
            <a:r>
              <a:rPr lang="pt-BR" dirty="0" smtClean="0"/>
              <a:t>de temperatura</a:t>
            </a:r>
            <a:r>
              <a:rPr lang="pt-BR" dirty="0"/>
              <a:t>, e o gás realiza trabalho positivo.</a:t>
            </a:r>
          </a:p>
          <a:p>
            <a:pPr marL="0" indent="0">
              <a:buNone/>
            </a:pPr>
            <a:r>
              <a:rPr lang="pt-BR" dirty="0"/>
              <a:t>III. Na passagem do estado 3 para ao estado 4, há resfriamento do </a:t>
            </a:r>
            <a:r>
              <a:rPr lang="pt-BR" dirty="0" smtClean="0"/>
              <a:t>gás e </a:t>
            </a:r>
            <a:r>
              <a:rPr lang="pt-BR" dirty="0"/>
              <a:t>não há realização de trabalho, pois a transformação é isométrica.</a:t>
            </a:r>
          </a:p>
          <a:p>
            <a:pPr marL="0" indent="0">
              <a:buNone/>
            </a:pPr>
            <a:r>
              <a:rPr lang="pt-BR" dirty="0"/>
              <a:t>IV. Na transformação do estado 4 para o estado 1, não há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variação da energia </a:t>
            </a:r>
            <a:r>
              <a:rPr lang="pt-BR" dirty="0"/>
              <a:t>interna do gás, e um agente </a:t>
            </a:r>
            <a:r>
              <a:rPr lang="pt-BR" dirty="0" smtClean="0"/>
              <a:t>externo</a:t>
            </a:r>
            <a:br>
              <a:rPr lang="pt-BR" dirty="0" smtClean="0"/>
            </a:br>
            <a:r>
              <a:rPr lang="pt-BR" dirty="0" smtClean="0"/>
              <a:t>realiza </a:t>
            </a:r>
            <a:r>
              <a:rPr lang="pt-BR" dirty="0"/>
              <a:t>um trabalho </a:t>
            </a:r>
            <a:r>
              <a:rPr lang="pt-BR" dirty="0" smtClean="0"/>
              <a:t>sobre ele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Estão corretas apenas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50126" y="5608634"/>
            <a:ext cx="8325134" cy="1086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a</a:t>
            </a:r>
            <a:r>
              <a:rPr lang="pt-BR" dirty="0"/>
              <a:t>) I e II</a:t>
            </a:r>
            <a:r>
              <a:rPr lang="pt-BR" dirty="0" smtClean="0"/>
              <a:t>. 	b</a:t>
            </a:r>
            <a:r>
              <a:rPr lang="pt-BR" dirty="0"/>
              <a:t>) II e III</a:t>
            </a:r>
            <a:r>
              <a:rPr lang="pt-BR" dirty="0" smtClean="0"/>
              <a:t>.	c</a:t>
            </a:r>
            <a:r>
              <a:rPr lang="pt-BR" dirty="0"/>
              <a:t>) I e IV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d) III e IV</a:t>
            </a:r>
            <a:r>
              <a:rPr lang="pt-BR" dirty="0" smtClean="0"/>
              <a:t>.	e</a:t>
            </a:r>
            <a:r>
              <a:rPr lang="pt-BR" dirty="0"/>
              <a:t>) II, III e IV.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39933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772554" y="5448758"/>
            <a:ext cx="2557718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72554" y="5357162"/>
            <a:ext cx="2557717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82     #34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4024" y="682172"/>
            <a:ext cx="9905946" cy="607347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600" dirty="0"/>
              <a:t>(UFAL) A revolução industrial ocorreu no início do século XIX, </a:t>
            </a:r>
            <a:r>
              <a:rPr lang="pt-BR" sz="3600" dirty="0" smtClean="0"/>
              <a:t>com o </a:t>
            </a:r>
            <a:r>
              <a:rPr lang="pt-BR" sz="3600" dirty="0"/>
              <a:t>desenvolvimento de máquinas térmicas e estudos teóricos </a:t>
            </a:r>
            <a:r>
              <a:rPr lang="pt-BR" sz="3600" dirty="0" smtClean="0"/>
              <a:t>da termodinâmica </a:t>
            </a:r>
            <a:r>
              <a:rPr lang="pt-BR" sz="3600" dirty="0"/>
              <a:t>realizados por Watt, Carnot e Mayer, entre outros.</a:t>
            </a:r>
          </a:p>
          <a:p>
            <a:pPr marL="0" indent="0" algn="just">
              <a:buNone/>
            </a:pPr>
            <a:r>
              <a:rPr lang="pt-BR" sz="3600" dirty="0"/>
              <a:t>Certa máquina térmica, que funciona realizando o ciclo de Carnot, </a:t>
            </a:r>
            <a:r>
              <a:rPr lang="pt-BR" sz="3600" dirty="0" smtClean="0"/>
              <a:t>opera entre </a:t>
            </a:r>
            <a:r>
              <a:rPr lang="pt-BR" sz="3600" dirty="0"/>
              <a:t>duas fontes de calor a 400 K e 300 K. Suponha que, em </a:t>
            </a:r>
            <a:r>
              <a:rPr lang="pt-BR" sz="3600" dirty="0" smtClean="0"/>
              <a:t>cada ciclo</a:t>
            </a:r>
            <a:r>
              <a:rPr lang="pt-BR" sz="3600" dirty="0"/>
              <a:t>, o motor receba 2,4 × 103 J da fonte quente. Por ciclo, o </a:t>
            </a:r>
            <a:r>
              <a:rPr lang="pt-BR" sz="3600" dirty="0" smtClean="0"/>
              <a:t>calor rejeitado </a:t>
            </a:r>
            <a:r>
              <a:rPr lang="pt-BR" sz="3600" dirty="0"/>
              <a:t>à fonte fria é, em joules</a:t>
            </a:r>
            <a:r>
              <a:rPr lang="pt-BR" sz="3600" dirty="0" smtClean="0"/>
              <a:t>,</a:t>
            </a:r>
          </a:p>
          <a:p>
            <a:pPr marL="0" indent="0">
              <a:buNone/>
            </a:pPr>
            <a:r>
              <a:rPr lang="pt-BR" sz="3600" dirty="0" smtClean="0"/>
              <a:t>a</a:t>
            </a:r>
            <a:r>
              <a:rPr lang="pt-BR" sz="3600" dirty="0"/>
              <a:t>) 2,4 × 10</a:t>
            </a:r>
            <a:r>
              <a:rPr lang="pt-BR" sz="3600" baseline="30000" dirty="0"/>
              <a:t>2</a:t>
            </a:r>
          </a:p>
          <a:p>
            <a:pPr marL="0" indent="0">
              <a:buNone/>
            </a:pPr>
            <a:r>
              <a:rPr lang="pt-BR" sz="3600" dirty="0"/>
              <a:t>b) 6,0 × 10</a:t>
            </a:r>
            <a:r>
              <a:rPr lang="pt-BR" sz="3600" baseline="30000" dirty="0"/>
              <a:t>2</a:t>
            </a:r>
          </a:p>
          <a:p>
            <a:pPr marL="0" indent="0">
              <a:buNone/>
            </a:pPr>
            <a:r>
              <a:rPr lang="pt-BR" sz="3600" dirty="0"/>
              <a:t>c) 1,2 × 10</a:t>
            </a:r>
            <a:r>
              <a:rPr lang="pt-BR" sz="3600" baseline="30000" dirty="0"/>
              <a:t>3</a:t>
            </a:r>
          </a:p>
          <a:p>
            <a:pPr marL="0" indent="0">
              <a:buNone/>
            </a:pPr>
            <a:r>
              <a:rPr lang="pt-BR" sz="3600" dirty="0"/>
              <a:t>d) 1,8 × 10</a:t>
            </a:r>
            <a:r>
              <a:rPr lang="pt-BR" sz="3600" baseline="30000" dirty="0"/>
              <a:t>3</a:t>
            </a:r>
          </a:p>
          <a:p>
            <a:pPr marL="0" indent="0">
              <a:buNone/>
            </a:pPr>
            <a:r>
              <a:rPr lang="pt-BR" sz="3600" dirty="0"/>
              <a:t>e) 2,4 × 10</a:t>
            </a:r>
            <a:r>
              <a:rPr lang="pt-BR" sz="3600" baseline="30000" dirty="0"/>
              <a:t>3</a:t>
            </a:r>
            <a:endParaRPr lang="pt-BR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2173860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82     #35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8490" y="682172"/>
            <a:ext cx="11191164" cy="607347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600" dirty="0" smtClean="0"/>
              <a:t>(UFF) O </a:t>
            </a:r>
            <a:r>
              <a:rPr lang="pt-BR" sz="3600" dirty="0"/>
              <a:t>rendimento, ou eficiência térmica, de um motor a combustão </a:t>
            </a:r>
            <a:r>
              <a:rPr lang="pt-BR" sz="3600" dirty="0" smtClean="0"/>
              <a:t>é definido </a:t>
            </a:r>
            <a:r>
              <a:rPr lang="pt-BR" sz="3600" dirty="0"/>
              <a:t>como a razão entre o trabalho realizado pelo motor e a </a:t>
            </a:r>
            <a:r>
              <a:rPr lang="pt-BR" sz="3600" dirty="0" smtClean="0"/>
              <a:t>energia fornecida </a:t>
            </a:r>
            <a:r>
              <a:rPr lang="pt-BR" sz="3600" dirty="0"/>
              <a:t>pela queima de combustível. Em cada ciclo de operação </a:t>
            </a:r>
            <a:r>
              <a:rPr lang="pt-BR" sz="3600" dirty="0" smtClean="0"/>
              <a:t>do motor</a:t>
            </a:r>
            <a:r>
              <a:rPr lang="pt-BR" sz="3600" dirty="0"/>
              <a:t>, o trabalho realizado pode ser calculado, com boa </a:t>
            </a:r>
            <a:r>
              <a:rPr lang="pt-BR" sz="3600" dirty="0" smtClean="0"/>
              <a:t>aproximação, como </a:t>
            </a:r>
            <a:r>
              <a:rPr lang="pt-BR" sz="3600" dirty="0"/>
              <a:t>numa expansão isobárica de um gás no interior de um cilindro </a:t>
            </a:r>
            <a:r>
              <a:rPr lang="pt-BR" sz="3600" dirty="0" smtClean="0"/>
              <a:t>do motor</a:t>
            </a:r>
            <a:r>
              <a:rPr lang="pt-BR" sz="3600" dirty="0"/>
              <a:t>.</a:t>
            </a:r>
          </a:p>
          <a:p>
            <a:pPr marL="0" indent="0" algn="just">
              <a:buNone/>
            </a:pPr>
            <a:r>
              <a:rPr lang="pt-BR" sz="3600" dirty="0"/>
              <a:t>Considere o motor a combustão de um automóvel no qual a </a:t>
            </a:r>
            <a:r>
              <a:rPr lang="pt-BR" sz="3600" dirty="0" smtClean="0"/>
              <a:t>expansão isobárica </a:t>
            </a:r>
            <a:r>
              <a:rPr lang="pt-BR" sz="3600" dirty="0"/>
              <a:t>acima mencionada produza um aumento de 1,6 L no </a:t>
            </a:r>
            <a:r>
              <a:rPr lang="pt-BR" sz="3600" dirty="0" smtClean="0"/>
              <a:t>volume do </a:t>
            </a:r>
            <a:r>
              <a:rPr lang="pt-BR" sz="3600" dirty="0"/>
              <a:t>gás constituído pela mistura ar-gasolina.</a:t>
            </a:r>
          </a:p>
          <a:p>
            <a:pPr marL="0" indent="0" algn="just">
              <a:buNone/>
            </a:pPr>
            <a:r>
              <a:rPr lang="pt-BR" sz="3600" dirty="0"/>
              <a:t>Dados: 1 </a:t>
            </a:r>
            <a:r>
              <a:rPr lang="pt-BR" sz="3600" dirty="0" err="1"/>
              <a:t>atm</a:t>
            </a:r>
            <a:r>
              <a:rPr lang="pt-BR" sz="3600" dirty="0"/>
              <a:t> = 1,0 × 10</a:t>
            </a:r>
            <a:r>
              <a:rPr lang="pt-BR" sz="3600" baseline="30000" dirty="0"/>
              <a:t>5</a:t>
            </a:r>
            <a:r>
              <a:rPr lang="pt-BR" sz="3600" dirty="0"/>
              <a:t> N/m</a:t>
            </a:r>
            <a:r>
              <a:rPr lang="pt-BR" sz="3600" baseline="30000" dirty="0"/>
              <a:t>2</a:t>
            </a:r>
          </a:p>
          <a:p>
            <a:pPr marL="0" indent="0" algn="just">
              <a:buNone/>
            </a:pPr>
            <a:r>
              <a:rPr lang="pt-BR" sz="3600" dirty="0"/>
              <a:t>1 cal = 4,2 J</a:t>
            </a:r>
          </a:p>
          <a:p>
            <a:pPr marL="0" indent="0" algn="just">
              <a:buNone/>
            </a:pPr>
            <a:r>
              <a:rPr lang="pt-BR" sz="3600" dirty="0"/>
              <a:t>a) Calcule o trabalho realizado pelo motor em cada ciclo de </a:t>
            </a:r>
            <a:r>
              <a:rPr lang="pt-BR" sz="3600" dirty="0" smtClean="0"/>
              <a:t>operação, sabendo </a:t>
            </a:r>
            <a:r>
              <a:rPr lang="pt-BR" sz="3600" dirty="0"/>
              <a:t>que a pressão média durante a expansão é de 8 atm.</a:t>
            </a:r>
          </a:p>
          <a:p>
            <a:pPr marL="0" indent="0" algn="just">
              <a:buNone/>
            </a:pPr>
            <a:r>
              <a:rPr lang="pt-BR" sz="3600" dirty="0"/>
              <a:t>b) Diz-se que um motor tem uma rotação de 3500 rpm, se realiza </a:t>
            </a:r>
            <a:r>
              <a:rPr lang="pt-BR" sz="3600" dirty="0" smtClean="0"/>
              <a:t>3500 ciclos </a:t>
            </a:r>
            <a:r>
              <a:rPr lang="pt-BR" sz="3600" dirty="0"/>
              <a:t>de operação por minuto. Calcule a potência do motor de 1,6 L </a:t>
            </a:r>
            <a:r>
              <a:rPr lang="pt-BR" sz="3600" dirty="0" smtClean="0"/>
              <a:t>a esta </a:t>
            </a:r>
            <a:r>
              <a:rPr lang="pt-BR" sz="3600" dirty="0"/>
              <a:t>rotação.</a:t>
            </a:r>
          </a:p>
          <a:p>
            <a:pPr marL="0" indent="0" algn="just">
              <a:buNone/>
            </a:pPr>
            <a:r>
              <a:rPr lang="pt-BR" sz="3600" dirty="0"/>
              <a:t>c) Nesta rotação, o</a:t>
            </a:r>
            <a:r>
              <a:rPr lang="pt-BR" sz="3700" dirty="0"/>
              <a:t> motor consome 6,0 g/s de </a:t>
            </a:r>
            <a:r>
              <a:rPr lang="pt-BR" sz="3700" dirty="0" smtClean="0"/>
              <a:t>gasolina. Sabendo-se que a </a:t>
            </a:r>
            <a:r>
              <a:rPr lang="pt-BR" sz="3700" dirty="0"/>
              <a:t>energia gerada pela combustão da </a:t>
            </a:r>
            <a:r>
              <a:rPr lang="pt-BR" sz="3700" dirty="0" smtClean="0"/>
              <a:t>gasolina </a:t>
            </a:r>
            <a:r>
              <a:rPr lang="pt-BR" sz="3700" dirty="0"/>
              <a:t>é de 11,1 kcal/g</a:t>
            </a:r>
            <a:r>
              <a:rPr lang="pt-BR" sz="3700" dirty="0" smtClean="0"/>
              <a:t>, determine o </a:t>
            </a:r>
            <a:r>
              <a:rPr lang="pt-BR" sz="3700" dirty="0"/>
              <a:t>rendimento do motor. Exprima sua resposta em </a:t>
            </a:r>
            <a:r>
              <a:rPr lang="pt-BR" sz="3700" dirty="0" smtClean="0"/>
              <a:t>forma percentual</a:t>
            </a:r>
            <a:r>
              <a:rPr lang="pt-BR" sz="3700" dirty="0"/>
              <a:t>.</a:t>
            </a:r>
            <a:endParaRPr lang="pt-BR" sz="3700" baseline="30000" dirty="0"/>
          </a:p>
        </p:txBody>
      </p:sp>
    </p:spTree>
    <p:extLst>
      <p:ext uri="{BB962C8B-B14F-4D97-AF65-F5344CB8AC3E}">
        <p14:creationId xmlns:p14="http://schemas.microsoft.com/office/powerpoint/2010/main" val="2181732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82     #35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8490" y="682172"/>
            <a:ext cx="11191164" cy="607347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600" dirty="0" smtClean="0"/>
              <a:t>(UFF) O </a:t>
            </a:r>
            <a:r>
              <a:rPr lang="pt-BR" sz="3600" dirty="0"/>
              <a:t>rendimento, ou eficiência térmica, de um motor a combustão </a:t>
            </a:r>
            <a:r>
              <a:rPr lang="pt-BR" sz="3600" dirty="0" smtClean="0"/>
              <a:t>é definido </a:t>
            </a:r>
            <a:r>
              <a:rPr lang="pt-BR" sz="3600" dirty="0"/>
              <a:t>como a razão entre o trabalho realizado pelo motor e a </a:t>
            </a:r>
            <a:r>
              <a:rPr lang="pt-BR" sz="3600" dirty="0" smtClean="0"/>
              <a:t>energia fornecida </a:t>
            </a:r>
            <a:r>
              <a:rPr lang="pt-BR" sz="3600" dirty="0"/>
              <a:t>pela queima de combustível. Em cada ciclo de operação </a:t>
            </a:r>
            <a:r>
              <a:rPr lang="pt-BR" sz="3600" dirty="0" smtClean="0"/>
              <a:t>do motor</a:t>
            </a:r>
            <a:r>
              <a:rPr lang="pt-BR" sz="3600" dirty="0"/>
              <a:t>, o trabalho realizado pode ser calculado, com boa </a:t>
            </a:r>
            <a:r>
              <a:rPr lang="pt-BR" sz="3600" dirty="0" smtClean="0"/>
              <a:t>aproximação, como </a:t>
            </a:r>
            <a:r>
              <a:rPr lang="pt-BR" sz="3600" dirty="0"/>
              <a:t>numa expansão isobárica de um gás no interior de um cilindro </a:t>
            </a:r>
            <a:r>
              <a:rPr lang="pt-BR" sz="3600" dirty="0" smtClean="0"/>
              <a:t>do motor</a:t>
            </a:r>
            <a:r>
              <a:rPr lang="pt-BR" sz="3600" dirty="0"/>
              <a:t>.</a:t>
            </a:r>
          </a:p>
          <a:p>
            <a:pPr marL="0" indent="0" algn="just">
              <a:buNone/>
            </a:pPr>
            <a:r>
              <a:rPr lang="pt-BR" sz="3600" dirty="0"/>
              <a:t>Considere o motor a combustão de um automóvel no qual a </a:t>
            </a:r>
            <a:r>
              <a:rPr lang="pt-BR" sz="3600" dirty="0" smtClean="0"/>
              <a:t>expansão isobárica </a:t>
            </a:r>
            <a:r>
              <a:rPr lang="pt-BR" sz="3600" dirty="0"/>
              <a:t>acima mencionada produza um aumento de 1,6 L no </a:t>
            </a:r>
            <a:r>
              <a:rPr lang="pt-BR" sz="3600" dirty="0" smtClean="0"/>
              <a:t>volume do </a:t>
            </a:r>
            <a:r>
              <a:rPr lang="pt-BR" sz="3600" dirty="0"/>
              <a:t>gás constituído pela mistura ar-gasolina.</a:t>
            </a:r>
          </a:p>
          <a:p>
            <a:pPr marL="0" indent="0" algn="just">
              <a:buNone/>
            </a:pPr>
            <a:r>
              <a:rPr lang="pt-BR" sz="3600" dirty="0"/>
              <a:t>Dados: 1 </a:t>
            </a:r>
            <a:r>
              <a:rPr lang="pt-BR" sz="3600" dirty="0" err="1"/>
              <a:t>atm</a:t>
            </a:r>
            <a:r>
              <a:rPr lang="pt-BR" sz="3600" dirty="0"/>
              <a:t> = 1,0 × 10</a:t>
            </a:r>
            <a:r>
              <a:rPr lang="pt-BR" sz="3600" baseline="30000" dirty="0"/>
              <a:t>5</a:t>
            </a:r>
            <a:r>
              <a:rPr lang="pt-BR" sz="3600" dirty="0"/>
              <a:t> N/m</a:t>
            </a:r>
            <a:r>
              <a:rPr lang="pt-BR" sz="3600" baseline="30000" dirty="0"/>
              <a:t>2</a:t>
            </a:r>
          </a:p>
          <a:p>
            <a:pPr marL="0" indent="0" algn="just">
              <a:buNone/>
            </a:pPr>
            <a:r>
              <a:rPr lang="pt-BR" sz="3600" dirty="0"/>
              <a:t>1 cal = 4,2 J</a:t>
            </a:r>
          </a:p>
          <a:p>
            <a:pPr marL="0" indent="0" algn="just">
              <a:buNone/>
            </a:pPr>
            <a:r>
              <a:rPr lang="pt-BR" sz="3600" dirty="0"/>
              <a:t>a) Calcule o trabalho realizado pelo motor em cada ciclo de </a:t>
            </a:r>
            <a:r>
              <a:rPr lang="pt-BR" sz="3600" dirty="0" smtClean="0"/>
              <a:t>operação, sabendo </a:t>
            </a:r>
            <a:r>
              <a:rPr lang="pt-BR" sz="3600" dirty="0"/>
              <a:t>que a pressão média durante a expansão é de 8 atm.</a:t>
            </a:r>
          </a:p>
          <a:p>
            <a:pPr marL="0" indent="0" algn="just">
              <a:buNone/>
            </a:pPr>
            <a:r>
              <a:rPr lang="pt-BR" sz="3600" dirty="0"/>
              <a:t>b) Diz-se que um motor tem uma rotação de 3500 rpm, se realiza </a:t>
            </a:r>
            <a:r>
              <a:rPr lang="pt-BR" sz="3600" dirty="0" smtClean="0"/>
              <a:t>3500 ciclos </a:t>
            </a:r>
            <a:r>
              <a:rPr lang="pt-BR" sz="3600" dirty="0"/>
              <a:t>de operação por minuto. Calcule a potência do motor de 1,6 L </a:t>
            </a:r>
            <a:r>
              <a:rPr lang="pt-BR" sz="3600" dirty="0" smtClean="0"/>
              <a:t>a esta </a:t>
            </a:r>
            <a:r>
              <a:rPr lang="pt-BR" sz="3600" dirty="0"/>
              <a:t>rotação.</a:t>
            </a:r>
          </a:p>
          <a:p>
            <a:pPr marL="0" indent="0" algn="just">
              <a:buNone/>
            </a:pPr>
            <a:r>
              <a:rPr lang="pt-BR" sz="3600" dirty="0"/>
              <a:t>c) Nesta rotação, o</a:t>
            </a:r>
            <a:r>
              <a:rPr lang="pt-BR" sz="3700" dirty="0"/>
              <a:t> motor consome 6,0 g/s de </a:t>
            </a:r>
            <a:r>
              <a:rPr lang="pt-BR" sz="3700" dirty="0" smtClean="0"/>
              <a:t>gasolina. Sabendo-se que a </a:t>
            </a:r>
            <a:r>
              <a:rPr lang="pt-BR" sz="3700" dirty="0"/>
              <a:t>energia gerada pela combustão da </a:t>
            </a:r>
            <a:r>
              <a:rPr lang="pt-BR" sz="3700" dirty="0" smtClean="0"/>
              <a:t>gasolina </a:t>
            </a:r>
            <a:r>
              <a:rPr lang="pt-BR" sz="3700" dirty="0"/>
              <a:t>é de 11,1 kcal/g</a:t>
            </a:r>
            <a:r>
              <a:rPr lang="pt-BR" sz="3700" dirty="0" smtClean="0"/>
              <a:t>, determine o </a:t>
            </a:r>
            <a:r>
              <a:rPr lang="pt-BR" sz="3700" dirty="0"/>
              <a:t>rendimento do motor. Exprima sua resposta em </a:t>
            </a:r>
            <a:r>
              <a:rPr lang="pt-BR" sz="3700" dirty="0" smtClean="0"/>
              <a:t>forma percentual</a:t>
            </a:r>
            <a:r>
              <a:rPr lang="pt-BR" sz="3700" dirty="0"/>
              <a:t>.</a:t>
            </a:r>
            <a:endParaRPr lang="pt-BR" sz="3700" baseline="30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06857" y="5739979"/>
            <a:ext cx="2017486" cy="1015663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/>
              <a:t>a) </a:t>
            </a:r>
            <a:r>
              <a:rPr lang="pt-BR" sz="2000" dirty="0"/>
              <a:t>W = 1280 J;</a:t>
            </a:r>
          </a:p>
          <a:p>
            <a:r>
              <a:rPr lang="pt-BR" sz="2000" b="1" dirty="0"/>
              <a:t>b) </a:t>
            </a:r>
            <a:r>
              <a:rPr lang="pt-BR" sz="2000" dirty="0"/>
              <a:t>P = 74667 W;</a:t>
            </a:r>
          </a:p>
          <a:p>
            <a:r>
              <a:rPr lang="pt-BR" sz="2000" b="1" dirty="0"/>
              <a:t>c) </a:t>
            </a:r>
            <a:r>
              <a:rPr lang="pt-BR" sz="2000" dirty="0" err="1"/>
              <a:t>Rend</a:t>
            </a:r>
            <a:r>
              <a:rPr lang="pt-BR" sz="2000" dirty="0"/>
              <a:t>. = 26,7</a:t>
            </a:r>
            <a:r>
              <a:rPr lang="pt-BR" sz="2000" dirty="0" smtClean="0"/>
              <a:t>%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4870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ENTROPIA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59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63154" y="3548649"/>
            <a:ext cx="6979478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63154" y="3457053"/>
            <a:ext cx="6979475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1887" y="3621219"/>
            <a:ext cx="7489370" cy="2641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 smtClean="0"/>
              <a:t>a) esse sistema nunca entraria em equilíbrio térmico.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 smtClean="0"/>
              <a:t>b) esse sistema estaria em equilíbrio térmico permanente.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 smtClean="0"/>
              <a:t>c) o princípio da conservação da energia seria violado.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 smtClean="0"/>
              <a:t>d) não haveria troca de calor entre os dois compartimentos.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dirty="0" smtClean="0"/>
              <a:t>e) haveria troca de calor, mas não haveria troca de energia.</a:t>
            </a:r>
            <a:endParaRPr lang="pt-BR" sz="2400" baseline="30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82     #39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11234056" cy="27722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(UFSCAR) Maxwell, notável físico escocês da segunda metade </a:t>
            </a:r>
            <a:r>
              <a:rPr lang="pt-BR" sz="2400" dirty="0" smtClean="0"/>
              <a:t>do século </a:t>
            </a:r>
            <a:r>
              <a:rPr lang="pt-BR" sz="2400" dirty="0"/>
              <a:t>XIX, inconformado com a possibilidade da morte térmica </a:t>
            </a:r>
            <a:r>
              <a:rPr lang="pt-BR" sz="2400" dirty="0" smtClean="0"/>
              <a:t>do Universo</a:t>
            </a:r>
            <a:r>
              <a:rPr lang="pt-BR" sz="2400" dirty="0"/>
              <a:t>, consequência inevitável da Segunda Lei da </a:t>
            </a:r>
            <a:r>
              <a:rPr lang="pt-BR" sz="2400" dirty="0" smtClean="0"/>
              <a:t>Termodinâmica, criou </a:t>
            </a:r>
            <a:r>
              <a:rPr lang="pt-BR" sz="2400" dirty="0"/>
              <a:t>o "demônio de Maxwell", um ser hipotético capaz de violar </a:t>
            </a:r>
            <a:r>
              <a:rPr lang="pt-BR" sz="2400" dirty="0" smtClean="0"/>
              <a:t>essa lei</a:t>
            </a:r>
            <a:r>
              <a:rPr lang="pt-BR" sz="2400" dirty="0"/>
              <a:t>. Essa fictícia criatura poderia selecionar as moléculas de um gás </a:t>
            </a:r>
            <a:r>
              <a:rPr lang="pt-BR" sz="2400" dirty="0" smtClean="0"/>
              <a:t>que transitassem </a:t>
            </a:r>
            <a:r>
              <a:rPr lang="pt-BR" sz="2400" dirty="0"/>
              <a:t>entre dois compartimentos controlando a abertura que </a:t>
            </a:r>
            <a:r>
              <a:rPr lang="pt-BR" sz="2400" dirty="0" smtClean="0"/>
              <a:t>os divide</a:t>
            </a:r>
            <a:r>
              <a:rPr lang="pt-BR" sz="2400" dirty="0"/>
              <a:t>, como ilustra a figura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/>
              <a:t>Por causa dessa manipulação diabólica, as moléculas mais velozes passariam para um compartimento, enquanto as mais lentas passariam para o outro. Se isso fosse possível,</a:t>
            </a:r>
          </a:p>
          <a:p>
            <a:pPr marL="0" indent="0" algn="just">
              <a:buNone/>
            </a:pPr>
            <a:endParaRPr lang="pt-BR" sz="2400" baseline="30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575" y="3787325"/>
            <a:ext cx="4384425" cy="19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2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63154" y="5928999"/>
            <a:ext cx="8779250" cy="5658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63154" y="5837403"/>
            <a:ext cx="8779246" cy="75169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99591"/>
            <a:ext cx="10515600" cy="1325563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83     #40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682172"/>
            <a:ext cx="11234056" cy="6175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(UFES) A energia é um dos conceitos da física com aplicação </a:t>
            </a:r>
            <a:r>
              <a:rPr lang="pt-BR" sz="2400" dirty="0" smtClean="0"/>
              <a:t>mais visível </a:t>
            </a:r>
            <a:r>
              <a:rPr lang="pt-BR" sz="2400" dirty="0"/>
              <a:t>no dia-a-dia. Para mover um carro, por exemplo, é </a:t>
            </a:r>
            <a:r>
              <a:rPr lang="pt-BR" sz="2400" dirty="0" smtClean="0"/>
              <a:t>necessário obter </a:t>
            </a:r>
            <a:r>
              <a:rPr lang="pt-BR" sz="2400" dirty="0"/>
              <a:t>energia através da queima do combustível. Para </a:t>
            </a:r>
            <a:r>
              <a:rPr lang="pt-BR" sz="2400" dirty="0" smtClean="0"/>
              <a:t>os eletrodomésticos </a:t>
            </a:r>
            <a:r>
              <a:rPr lang="pt-BR" sz="2400" dirty="0"/>
              <a:t>funcionarem, depende-se da energia elétrica. Mas</a:t>
            </a:r>
          </a:p>
          <a:p>
            <a:pPr marL="0" indent="0" algn="just">
              <a:buNone/>
            </a:pPr>
            <a:r>
              <a:rPr lang="pt-BR" sz="2400" dirty="0"/>
              <a:t>nem toda energia </a:t>
            </a:r>
            <a:r>
              <a:rPr lang="pt-BR" sz="2400" dirty="0" smtClean="0"/>
              <a:t>gerada </a:t>
            </a:r>
            <a:r>
              <a:rPr lang="pt-BR" sz="2400" dirty="0"/>
              <a:t>está disponível para ser transformada </a:t>
            </a:r>
            <a:r>
              <a:rPr lang="pt-BR" sz="2400" dirty="0" smtClean="0"/>
              <a:t>em trabalho </a:t>
            </a:r>
            <a:r>
              <a:rPr lang="pt-BR" sz="2400" dirty="0"/>
              <a:t>útil. Para saber quanto dessa energia pode ser </a:t>
            </a:r>
            <a:r>
              <a:rPr lang="pt-BR" sz="2400" dirty="0" smtClean="0"/>
              <a:t>considerada "</a:t>
            </a:r>
            <a:r>
              <a:rPr lang="pt-BR" sz="2400" dirty="0"/>
              <a:t>livre" - disponível para consumo -, é necessário conhecer um </a:t>
            </a:r>
            <a:r>
              <a:rPr lang="pt-BR" sz="2400" dirty="0" smtClean="0"/>
              <a:t>outro conceito</a:t>
            </a:r>
            <a:r>
              <a:rPr lang="pt-BR" sz="2400" dirty="0"/>
              <a:t>.</a:t>
            </a:r>
          </a:p>
          <a:p>
            <a:pPr marL="0" indent="0" algn="r">
              <a:buNone/>
            </a:pPr>
            <a:r>
              <a:rPr lang="pt-BR" sz="2000" i="1" dirty="0"/>
              <a:t>Disponível em : "http://www.portalsaofrancisco.com.br/alfa/dilatacao/entropia.php".</a:t>
            </a:r>
          </a:p>
          <a:p>
            <a:pPr marL="0" indent="0" algn="r">
              <a:buNone/>
            </a:pPr>
            <a:r>
              <a:rPr lang="pt-BR" sz="2000" i="1" dirty="0"/>
              <a:t>Acesso em: 20 jul. 2005. Adaptado.</a:t>
            </a:r>
          </a:p>
          <a:p>
            <a:pPr marL="0" indent="0" algn="just">
              <a:buNone/>
            </a:pPr>
            <a:r>
              <a:rPr lang="pt-BR" sz="2400" dirty="0"/>
              <a:t>O conceito a que o autor do texto se refere é o de:</a:t>
            </a:r>
          </a:p>
          <a:p>
            <a:pPr marL="0" indent="0" algn="just">
              <a:buNone/>
            </a:pPr>
            <a:r>
              <a:rPr lang="pt-BR" sz="2400" dirty="0"/>
              <a:t>a) temperatura, que está relacionado à lei zero da Termodinâmica.</a:t>
            </a:r>
          </a:p>
          <a:p>
            <a:pPr marL="0" indent="0" algn="just">
              <a:buNone/>
            </a:pPr>
            <a:r>
              <a:rPr lang="pt-BR" sz="2400" dirty="0"/>
              <a:t>b) energia interna, que está relacionado à primeira lei </a:t>
            </a:r>
            <a:r>
              <a:rPr lang="pt-BR" sz="2400" dirty="0" smtClean="0"/>
              <a:t>da Termodinâmica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r>
              <a:rPr lang="pt-BR" sz="2400" dirty="0"/>
              <a:t>c) energia interna, que está relacionado à segunda lei </a:t>
            </a:r>
            <a:r>
              <a:rPr lang="pt-BR" sz="2400" dirty="0" smtClean="0"/>
              <a:t>da Termodinâmica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r>
              <a:rPr lang="pt-BR" sz="2400" dirty="0"/>
              <a:t>d) entropia, que está relacionado à primeira lei da Termodinâmica.</a:t>
            </a:r>
          </a:p>
          <a:p>
            <a:pPr marL="0" indent="0" algn="just">
              <a:buNone/>
            </a:pPr>
            <a:r>
              <a:rPr lang="pt-BR" sz="2400" dirty="0"/>
              <a:t>e) entropia, que está relacionado à segunda lei da Termodinâmica.</a:t>
            </a:r>
            <a:endParaRPr lang="pt-BR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777044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1785</Words>
  <Application>Microsoft Office PowerPoint</Application>
  <PresentationFormat>Widescreen</PresentationFormat>
  <Paragraphs>124</Paragraphs>
  <Slides>13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Tema do Office</vt:lpstr>
      <vt:lpstr>MathType 6.0 Equation</vt:lpstr>
      <vt:lpstr>EXERCÍCIOS DA LISTA “TERMODINÂMICA”</vt:lpstr>
      <vt:lpstr>MÁQUINAS TÉRMICAS</vt:lpstr>
      <vt:lpstr>pp 81     #30</vt:lpstr>
      <vt:lpstr>pp 82     #34</vt:lpstr>
      <vt:lpstr>pp 82     #35</vt:lpstr>
      <vt:lpstr>pp 82     #35</vt:lpstr>
      <vt:lpstr>ENTROPIA</vt:lpstr>
      <vt:lpstr>pp 82     #39</vt:lpstr>
      <vt:lpstr>pp 83     #40</vt:lpstr>
      <vt:lpstr>pp 83     #41</vt:lpstr>
      <vt:lpstr>pp 83     #42</vt:lpstr>
      <vt:lpstr>pp 83     #42</vt:lpstr>
      <vt:lpstr>pp 83     #42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25</cp:revision>
  <dcterms:created xsi:type="dcterms:W3CDTF">2019-01-30T21:13:27Z</dcterms:created>
  <dcterms:modified xsi:type="dcterms:W3CDTF">2019-03-28T16:35:10Z</dcterms:modified>
</cp:coreProperties>
</file>