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0" r:id="rId3"/>
    <p:sldId id="266" r:id="rId4"/>
    <p:sldId id="273" r:id="rId5"/>
    <p:sldId id="274" r:id="rId6"/>
    <p:sldId id="267" r:id="rId7"/>
    <p:sldId id="268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61E14C-7338-49C0-8755-2DEA32F9A1FD}" type="datetimeFigureOut">
              <a:rPr lang="pt-BR" smtClean="0"/>
              <a:t>19/03/2019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514B1A-7B8A-492C-A177-B806BA67D9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4796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14B1A-7B8A-492C-A177-B806BA67D9E0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331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14B1A-7B8A-492C-A177-B806BA67D9E0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229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14B1A-7B8A-492C-A177-B806BA67D9E0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0382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19/03/2019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2022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19/03/2019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34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19/03/2019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0266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19/03/2019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5125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19/03/2019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873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19/03/2019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349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19/03/2019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9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19/03/2019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7385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19/03/2019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8777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19/03/2019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1601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19/03/2019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7611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97C0C-3588-4796-9D33-2931D0CE2534}" type="datetimeFigureOut">
              <a:rPr lang="pt-BR" smtClean="0"/>
              <a:t>19/03/2019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009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EXERCÍCIOS DA LISTA</a:t>
            </a:r>
            <a:br>
              <a:rPr lang="pt-BR" dirty="0" smtClean="0"/>
            </a:br>
            <a:r>
              <a:rPr lang="pt-BR" dirty="0" smtClean="0"/>
              <a:t>“TERMODINÂMICA”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APOSTILA 1</a:t>
            </a:r>
          </a:p>
          <a:p>
            <a:r>
              <a:rPr lang="pt-BR" dirty="0" smtClean="0"/>
              <a:t>PÁGINA 79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54169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ADIABÁTICA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64920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155" y="-362757"/>
            <a:ext cx="10515600" cy="1325563"/>
          </a:xfrm>
        </p:spPr>
        <p:txBody>
          <a:bodyPr/>
          <a:lstStyle/>
          <a:p>
            <a:r>
              <a:rPr lang="pt-BR" dirty="0"/>
              <a:t>pp </a:t>
            </a:r>
            <a:r>
              <a:rPr lang="pt-BR" dirty="0" smtClean="0"/>
              <a:t>80     #22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0126" y="725715"/>
            <a:ext cx="4363817" cy="613228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A figura representa dois modos diferentes de um </a:t>
            </a:r>
            <a:r>
              <a:rPr lang="pt-BR" dirty="0" smtClean="0"/>
              <a:t>homem soprar </a:t>
            </a:r>
            <a:r>
              <a:rPr lang="pt-BR" dirty="0"/>
              <a:t>uma de suas mãos. Considerando a segunda situação, </a:t>
            </a:r>
            <a:r>
              <a:rPr lang="pt-BR" dirty="0" smtClean="0"/>
              <a:t>o diagrama </a:t>
            </a:r>
            <a:r>
              <a:rPr lang="pt-BR" dirty="0"/>
              <a:t>pressão (p) x volume (V) que melhor descreve </a:t>
            </a:r>
            <a:r>
              <a:rPr lang="pt-BR" dirty="0" smtClean="0"/>
              <a:t>a transformação </a:t>
            </a:r>
            <a:r>
              <a:rPr lang="pt-BR" dirty="0"/>
              <a:t>AB que o ar soprado pelo homem sofre </a:t>
            </a:r>
            <a:r>
              <a:rPr lang="pt-BR" dirty="0" smtClean="0"/>
              <a:t>é</a:t>
            </a:r>
          </a:p>
          <a:p>
            <a:pPr marL="0" indent="0" algn="just">
              <a:buNone/>
            </a:pPr>
            <a:r>
              <a:rPr lang="pt-BR" dirty="0"/>
              <a:t>1a Situação: Homem sopra sua mão com a boca aberta.</a:t>
            </a:r>
          </a:p>
          <a:p>
            <a:pPr marL="0" indent="0">
              <a:buNone/>
            </a:pPr>
            <a:r>
              <a:rPr lang="pt-BR" dirty="0"/>
              <a:t>2ª Situação: Homem sopra rapidamente sua mão com a boca </a:t>
            </a:r>
            <a:r>
              <a:rPr lang="pt-BR" dirty="0" smtClean="0"/>
              <a:t>quase fechada.</a:t>
            </a:r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4872252" y="725715"/>
            <a:ext cx="1455978" cy="6132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BR" dirty="0" smtClean="0"/>
              <a:t>a) 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pt-BR" dirty="0"/>
          </a:p>
          <a:p>
            <a:pPr marL="0" indent="0" algn="just">
              <a:buFont typeface="Arial" panose="020B0604020202020204" pitchFamily="34" charset="0"/>
              <a:buNone/>
            </a:pPr>
            <a:endParaRPr lang="pt-BR" dirty="0" smtClean="0"/>
          </a:p>
          <a:p>
            <a:pPr marL="0" indent="0" algn="just">
              <a:buFont typeface="Arial" panose="020B0604020202020204" pitchFamily="34" charset="0"/>
              <a:buNone/>
            </a:pPr>
            <a:endParaRPr lang="pt-BR" dirty="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BR" dirty="0" smtClean="0"/>
              <a:t>b) 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pt-BR" dirty="0"/>
          </a:p>
          <a:p>
            <a:pPr marL="0" indent="0" algn="just">
              <a:buFont typeface="Arial" panose="020B0604020202020204" pitchFamily="34" charset="0"/>
              <a:buNone/>
            </a:pPr>
            <a:endParaRPr lang="pt-BR" dirty="0" smtClean="0"/>
          </a:p>
          <a:p>
            <a:pPr marL="0" indent="0" algn="just">
              <a:buFont typeface="Arial" panose="020B0604020202020204" pitchFamily="34" charset="0"/>
              <a:buNone/>
            </a:pPr>
            <a:endParaRPr lang="pt-BR" dirty="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BR" dirty="0" smtClean="0"/>
              <a:t>c)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pt-BR" dirty="0"/>
          </a:p>
          <a:p>
            <a:pPr marL="0" indent="0" algn="just">
              <a:buFont typeface="Arial" panose="020B0604020202020204" pitchFamily="34" charset="0"/>
              <a:buNone/>
            </a:pPr>
            <a:endParaRPr lang="pt-BR" dirty="0" smtClean="0"/>
          </a:p>
          <a:p>
            <a:pPr marL="0" indent="0" algn="just">
              <a:buFont typeface="Arial" panose="020B0604020202020204" pitchFamily="34" charset="0"/>
              <a:buNone/>
            </a:pPr>
            <a:endParaRPr lang="pt-BR" dirty="0"/>
          </a:p>
          <a:p>
            <a:pPr marL="0" indent="0" algn="just">
              <a:buFont typeface="Arial" panose="020B0604020202020204" pitchFamily="34" charset="0"/>
              <a:buNone/>
            </a:pPr>
            <a:endParaRPr lang="pt-BR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3794" y="103392"/>
            <a:ext cx="2426908" cy="18000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3795" y="2187019"/>
            <a:ext cx="2376699" cy="1800000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86964" y="4202490"/>
            <a:ext cx="2389091" cy="1800000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44501" y="62806"/>
            <a:ext cx="2341593" cy="180000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44501" y="2022082"/>
            <a:ext cx="2490177" cy="1800000"/>
          </a:xfrm>
          <a:prstGeom prst="rect">
            <a:avLst/>
          </a:prstGeom>
        </p:spPr>
      </p:pic>
      <p:sp>
        <p:nvSpPr>
          <p:cNvPr id="12" name="Espaço Reservado para Conteúdo 2"/>
          <p:cNvSpPr txBox="1">
            <a:spLocks/>
          </p:cNvSpPr>
          <p:nvPr/>
        </p:nvSpPr>
        <p:spPr>
          <a:xfrm>
            <a:off x="9187502" y="725714"/>
            <a:ext cx="1455978" cy="6132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BR" dirty="0" smtClean="0"/>
              <a:t>d)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pt-BR" dirty="0"/>
          </a:p>
          <a:p>
            <a:pPr marL="0" indent="0" algn="just">
              <a:buFont typeface="Arial" panose="020B0604020202020204" pitchFamily="34" charset="0"/>
              <a:buNone/>
            </a:pPr>
            <a:endParaRPr lang="pt-BR" dirty="0" smtClean="0"/>
          </a:p>
          <a:p>
            <a:pPr marL="0" indent="0" algn="just">
              <a:buFont typeface="Arial" panose="020B0604020202020204" pitchFamily="34" charset="0"/>
              <a:buNone/>
            </a:pPr>
            <a:endParaRPr lang="pt-BR" dirty="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BR" dirty="0" smtClean="0"/>
              <a:t>e)</a:t>
            </a:r>
            <a:endParaRPr lang="pt-BR" dirty="0" smtClean="0"/>
          </a:p>
          <a:p>
            <a:pPr marL="0" indent="0" algn="just">
              <a:buFont typeface="Arial" panose="020B0604020202020204" pitchFamily="34" charset="0"/>
              <a:buNone/>
            </a:pPr>
            <a:endParaRPr lang="pt-BR" dirty="0"/>
          </a:p>
          <a:p>
            <a:pPr marL="0" indent="0" algn="just">
              <a:buFont typeface="Arial" panose="020B0604020202020204" pitchFamily="34" charset="0"/>
              <a:buNone/>
            </a:pPr>
            <a:endParaRPr lang="pt-BR" dirty="0" smtClean="0"/>
          </a:p>
          <a:p>
            <a:pPr marL="0" indent="0" algn="just">
              <a:buFont typeface="Arial" panose="020B0604020202020204" pitchFamily="34" charset="0"/>
              <a:buNone/>
            </a:pPr>
            <a:endParaRPr lang="pt-BR" dirty="0"/>
          </a:p>
          <a:p>
            <a:pPr marL="0" indent="0" algn="just">
              <a:buFont typeface="Arial" panose="020B0604020202020204" pitchFamily="34" charset="0"/>
              <a:buNone/>
            </a:pPr>
            <a:endParaRPr lang="pt-BR" dirty="0" smtClean="0"/>
          </a:p>
        </p:txBody>
      </p:sp>
      <p:sp>
        <p:nvSpPr>
          <p:cNvPr id="7" name="Elipse 6"/>
          <p:cNvSpPr/>
          <p:nvPr/>
        </p:nvSpPr>
        <p:spPr>
          <a:xfrm>
            <a:off x="9042400" y="-259153"/>
            <a:ext cx="3381829" cy="2502428"/>
          </a:xfrm>
          <a:prstGeom prst="ellipse">
            <a:avLst/>
          </a:prstGeom>
          <a:noFill/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99333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0754" y="3151329"/>
            <a:ext cx="5325878" cy="3577208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636074" y="3770085"/>
            <a:ext cx="2557718" cy="565820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636074" y="3678489"/>
            <a:ext cx="2557717" cy="751690"/>
          </a:xfrm>
          <a:prstGeom prst="ellipse">
            <a:avLst/>
          </a:prstGeom>
          <a:noFill/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399591"/>
            <a:ext cx="10515600" cy="1325563"/>
          </a:xfrm>
        </p:spPr>
        <p:txBody>
          <a:bodyPr/>
          <a:lstStyle/>
          <a:p>
            <a:r>
              <a:rPr lang="pt-BR" dirty="0"/>
              <a:t>pp </a:t>
            </a:r>
            <a:r>
              <a:rPr lang="pt-BR" dirty="0" smtClean="0"/>
              <a:t>80     #24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44024" y="682171"/>
            <a:ext cx="7575645" cy="617582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3600" dirty="0"/>
              <a:t>A figura representa os processos isotérmico, </a:t>
            </a:r>
            <a:r>
              <a:rPr lang="pt-BR" sz="3600" dirty="0" smtClean="0"/>
              <a:t>adiabático e </a:t>
            </a:r>
            <a:r>
              <a:rPr lang="pt-BR" sz="3600" dirty="0"/>
              <a:t>isobárico para gases ideais, entre estados com volumes V</a:t>
            </a:r>
            <a:r>
              <a:rPr lang="pt-BR" sz="3600" baseline="-25000" dirty="0"/>
              <a:t>1</a:t>
            </a:r>
            <a:r>
              <a:rPr lang="pt-BR" sz="3600" dirty="0"/>
              <a:t> e </a:t>
            </a:r>
            <a:r>
              <a:rPr lang="pt-BR" sz="3600" dirty="0" smtClean="0"/>
              <a:t>V</a:t>
            </a:r>
            <a:r>
              <a:rPr lang="pt-BR" sz="3600" baseline="-25000" dirty="0" smtClean="0"/>
              <a:t>2</a:t>
            </a:r>
            <a:r>
              <a:rPr lang="pt-BR" sz="3600" dirty="0" smtClean="0"/>
              <a:t>. Esses </a:t>
            </a:r>
            <a:r>
              <a:rPr lang="pt-BR" sz="3600" dirty="0"/>
              <a:t>processos estão indicados, na figura, respectivamente, </a:t>
            </a:r>
            <a:r>
              <a:rPr lang="pt-BR" sz="3600" dirty="0" smtClean="0"/>
              <a:t>por</a:t>
            </a:r>
          </a:p>
          <a:p>
            <a:pPr marL="0" indent="0">
              <a:buNone/>
            </a:pPr>
            <a:r>
              <a:rPr lang="pt-BR" sz="3600" dirty="0"/>
              <a:t>a) II, III e I</a:t>
            </a:r>
          </a:p>
          <a:p>
            <a:pPr marL="0" indent="0">
              <a:buNone/>
            </a:pPr>
            <a:r>
              <a:rPr lang="pt-BR" sz="3600" dirty="0"/>
              <a:t>b) III, II e I</a:t>
            </a:r>
          </a:p>
          <a:p>
            <a:pPr marL="0" indent="0">
              <a:buNone/>
            </a:pPr>
            <a:r>
              <a:rPr lang="it-IT" sz="3600" dirty="0"/>
              <a:t>c) I, II e III</a:t>
            </a:r>
          </a:p>
          <a:p>
            <a:pPr marL="0" indent="0">
              <a:buNone/>
            </a:pPr>
            <a:r>
              <a:rPr lang="it-IT" sz="3600" dirty="0"/>
              <a:t>d) II, I e III</a:t>
            </a:r>
          </a:p>
          <a:p>
            <a:pPr marL="0" indent="0">
              <a:buNone/>
            </a:pPr>
            <a:r>
              <a:rPr lang="pt-BR" sz="3600" dirty="0"/>
              <a:t>e) I, III e II</a:t>
            </a:r>
          </a:p>
        </p:txBody>
      </p:sp>
    </p:spTree>
    <p:extLst>
      <p:ext uri="{BB962C8B-B14F-4D97-AF65-F5344CB8AC3E}">
        <p14:creationId xmlns:p14="http://schemas.microsoft.com/office/powerpoint/2010/main" val="21738607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CALOR ESPECÍFICO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65591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50" y="2195906"/>
            <a:ext cx="6191250" cy="3151751"/>
          </a:xfrm>
          <a:prstGeom prst="rect">
            <a:avLst/>
          </a:prstGeom>
        </p:spPr>
      </p:pic>
      <p:sp>
        <p:nvSpPr>
          <p:cNvPr id="12" name="Retângulo de cantos arredondados 11"/>
          <p:cNvSpPr/>
          <p:nvPr/>
        </p:nvSpPr>
        <p:spPr>
          <a:xfrm>
            <a:off x="1117694" y="5104386"/>
            <a:ext cx="5760493" cy="1513204"/>
          </a:xfrm>
          <a:prstGeom prst="roundRect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4800" b="1" dirty="0" smtClean="0">
                <a:solidFill>
                  <a:schemeClr val="tx1"/>
                </a:solidFill>
              </a:rPr>
              <a:t>a) </a:t>
            </a:r>
            <a:r>
              <a:rPr lang="pt-BR" sz="4800" i="1" dirty="0" err="1" smtClean="0">
                <a:solidFill>
                  <a:schemeClr val="tx1"/>
                </a:solidFill>
              </a:rPr>
              <a:t>p</a:t>
            </a:r>
            <a:r>
              <a:rPr lang="pt-BR" sz="4800" i="1" baseline="-25000" dirty="0" err="1" smtClean="0">
                <a:solidFill>
                  <a:schemeClr val="tx1"/>
                </a:solidFill>
              </a:rPr>
              <a:t>B</a:t>
            </a:r>
            <a:r>
              <a:rPr lang="pt-BR" sz="4800" i="1" baseline="-25000" dirty="0" smtClean="0">
                <a:solidFill>
                  <a:schemeClr val="tx1"/>
                </a:solidFill>
              </a:rPr>
              <a:t> </a:t>
            </a:r>
            <a:r>
              <a:rPr lang="pt-BR" sz="4800" dirty="0" smtClean="0">
                <a:solidFill>
                  <a:schemeClr val="tx1"/>
                </a:solidFill>
              </a:rPr>
              <a:t>= 0,25 </a:t>
            </a:r>
            <a:r>
              <a:rPr lang="pt-BR" sz="4800" dirty="0" err="1" smtClean="0">
                <a:solidFill>
                  <a:schemeClr val="tx1"/>
                </a:solidFill>
              </a:rPr>
              <a:t>atm</a:t>
            </a:r>
            <a:endParaRPr lang="pt-BR" sz="4800" dirty="0" smtClean="0">
              <a:solidFill>
                <a:schemeClr val="tx1"/>
              </a:solidFill>
            </a:endParaRPr>
          </a:p>
          <a:p>
            <a:pPr algn="just"/>
            <a:r>
              <a:rPr lang="pt-BR" sz="4800" b="1" dirty="0" smtClean="0">
                <a:solidFill>
                  <a:schemeClr val="tx1"/>
                </a:solidFill>
              </a:rPr>
              <a:t>b)</a:t>
            </a:r>
            <a:r>
              <a:rPr lang="pt-BR" sz="4800" dirty="0" smtClean="0">
                <a:solidFill>
                  <a:schemeClr val="tx1"/>
                </a:solidFill>
              </a:rPr>
              <a:t> </a:t>
            </a:r>
            <a:r>
              <a:rPr lang="pt-BR" sz="4800" i="1" dirty="0" smtClean="0">
                <a:solidFill>
                  <a:schemeClr val="tx1"/>
                </a:solidFill>
              </a:rPr>
              <a:t>T</a:t>
            </a:r>
            <a:r>
              <a:rPr lang="pt-BR" sz="4800" i="1" baseline="-25000" dirty="0" smtClean="0">
                <a:solidFill>
                  <a:schemeClr val="tx1"/>
                </a:solidFill>
              </a:rPr>
              <a:t>B</a:t>
            </a:r>
            <a:r>
              <a:rPr lang="pt-BR" sz="4800" dirty="0" smtClean="0">
                <a:solidFill>
                  <a:schemeClr val="tx1"/>
                </a:solidFill>
              </a:rPr>
              <a:t> = 100 K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399591"/>
            <a:ext cx="10515600" cy="1325563"/>
          </a:xfrm>
        </p:spPr>
        <p:txBody>
          <a:bodyPr/>
          <a:lstStyle/>
          <a:p>
            <a:r>
              <a:rPr lang="pt-BR" dirty="0"/>
              <a:t>pp </a:t>
            </a:r>
            <a:r>
              <a:rPr lang="pt-BR" dirty="0" smtClean="0"/>
              <a:t>80     #26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25973"/>
            <a:ext cx="12078837" cy="38365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4000" dirty="0"/>
              <a:t>A figura a seguir mostra o comportamento de n mols de </a:t>
            </a:r>
            <a:r>
              <a:rPr lang="pt-BR" sz="4000" dirty="0" smtClean="0"/>
              <a:t>um gás </a:t>
            </a:r>
            <a:r>
              <a:rPr lang="pt-BR" sz="4000" dirty="0"/>
              <a:t>ideal numa expansão adiabática AB entre as isotermas T</a:t>
            </a:r>
            <a:r>
              <a:rPr lang="pt-BR" sz="4000" baseline="-25000" dirty="0"/>
              <a:t>A</a:t>
            </a:r>
            <a:r>
              <a:rPr lang="pt-BR" sz="4000" dirty="0"/>
              <a:t> e T</a:t>
            </a:r>
            <a:r>
              <a:rPr lang="pt-BR" sz="4000" baseline="-25000" dirty="0"/>
              <a:t>B</a:t>
            </a:r>
            <a:r>
              <a:rPr lang="pt-BR" sz="4000" dirty="0"/>
              <a:t>.</a:t>
            </a:r>
            <a:endParaRPr lang="pt-BR" sz="4000" dirty="0" smtClean="0"/>
          </a:p>
          <a:p>
            <a:pPr marL="0" indent="0">
              <a:buNone/>
            </a:pPr>
            <a:r>
              <a:rPr lang="pt-BR" sz="4000" dirty="0"/>
              <a:t>Com base no gráfico, calcule:</a:t>
            </a:r>
          </a:p>
          <a:p>
            <a:pPr marL="0" indent="0">
              <a:buNone/>
            </a:pPr>
            <a:r>
              <a:rPr lang="pt-BR" sz="4000" dirty="0"/>
              <a:t>a) A pressão </a:t>
            </a:r>
            <a:r>
              <a:rPr lang="pt-BR" sz="4000" dirty="0" err="1"/>
              <a:t>p</a:t>
            </a:r>
            <a:r>
              <a:rPr lang="pt-BR" sz="4000" baseline="-25000" dirty="0" err="1"/>
              <a:t>B</a:t>
            </a:r>
            <a:r>
              <a:rPr lang="pt-BR" sz="4000" dirty="0"/>
              <a:t>.</a:t>
            </a:r>
          </a:p>
          <a:p>
            <a:pPr marL="0" indent="0">
              <a:buNone/>
            </a:pPr>
            <a:r>
              <a:rPr lang="pt-BR" sz="4000" dirty="0"/>
              <a:t>b) A temperatura T</a:t>
            </a:r>
            <a:r>
              <a:rPr lang="pt-BR" sz="4000" baseline="-25000" dirty="0"/>
              <a:t>B</a:t>
            </a:r>
            <a:r>
              <a:rPr lang="pt-BR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08154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de cantos arredondados 11"/>
          <p:cNvSpPr/>
          <p:nvPr/>
        </p:nvSpPr>
        <p:spPr>
          <a:xfrm>
            <a:off x="2791820" y="5929952"/>
            <a:ext cx="6523629" cy="928048"/>
          </a:xfrm>
          <a:prstGeom prst="roundRect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200" dirty="0" smtClean="0">
                <a:solidFill>
                  <a:schemeClr val="tx1"/>
                </a:solidFill>
              </a:rPr>
              <a:t>1,4 </a:t>
            </a:r>
            <a:r>
              <a:rPr lang="pt-BR" sz="7200" dirty="0" err="1" smtClean="0">
                <a:solidFill>
                  <a:schemeClr val="tx1"/>
                </a:solidFill>
              </a:rPr>
              <a:t>atm</a:t>
            </a:r>
            <a:r>
              <a:rPr lang="pt-BR" sz="7200" dirty="0" smtClean="0">
                <a:solidFill>
                  <a:schemeClr val="tx1"/>
                </a:solidFill>
              </a:rPr>
              <a:t> e 420 K</a:t>
            </a:r>
            <a:endParaRPr lang="pt-BR" sz="7200" dirty="0">
              <a:solidFill>
                <a:schemeClr val="tx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3899" y="159967"/>
            <a:ext cx="10515600" cy="1325563"/>
          </a:xfrm>
        </p:spPr>
        <p:txBody>
          <a:bodyPr/>
          <a:lstStyle/>
          <a:p>
            <a:r>
              <a:rPr lang="pt-BR" dirty="0"/>
              <a:t>pp </a:t>
            </a:r>
            <a:r>
              <a:rPr lang="pt-BR" dirty="0" smtClean="0"/>
              <a:t>81     #27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65407"/>
            <a:ext cx="12107270" cy="426454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600" dirty="0"/>
              <a:t>Uma caixa térmica rígida e hermeticamente </a:t>
            </a:r>
            <a:r>
              <a:rPr lang="pt-BR" sz="3600" dirty="0" smtClean="0"/>
              <a:t>fechada contém </a:t>
            </a:r>
            <a:r>
              <a:rPr lang="pt-BR" sz="3600" dirty="0"/>
              <a:t>um mol de ar a 27 °C e 1 atm. Se 100 g de mercúrio a 327 °</a:t>
            </a:r>
            <a:r>
              <a:rPr lang="pt-BR" sz="3600" dirty="0" smtClean="0"/>
              <a:t>C forem </a:t>
            </a:r>
            <a:r>
              <a:rPr lang="pt-BR" sz="3600" dirty="0"/>
              <a:t>injetados na caixa, calcule a pressão e a temperatura do ar </a:t>
            </a:r>
            <a:r>
              <a:rPr lang="pt-BR" sz="3600" dirty="0" smtClean="0"/>
              <a:t>após o </a:t>
            </a:r>
            <a:r>
              <a:rPr lang="pt-BR" sz="3600" dirty="0"/>
              <a:t>equilíbrio térmico ter sido atingido. Despreze a capacidade térmica </a:t>
            </a:r>
            <a:r>
              <a:rPr lang="pt-BR" sz="3600" dirty="0" smtClean="0"/>
              <a:t>da caixa </a:t>
            </a:r>
            <a:r>
              <a:rPr lang="pt-BR" sz="3600" dirty="0"/>
              <a:t>e a variação de volume do ar com a injeção do </a:t>
            </a:r>
            <a:r>
              <a:rPr lang="pt-BR" sz="3600" dirty="0" smtClean="0"/>
              <a:t>mercúrio.</a:t>
            </a:r>
          </a:p>
          <a:p>
            <a:pPr marL="0" indent="0" algn="just">
              <a:buNone/>
            </a:pPr>
            <a:r>
              <a:rPr lang="pt-BR" sz="3600" dirty="0" smtClean="0"/>
              <a:t>Dados: calor </a:t>
            </a:r>
            <a:r>
              <a:rPr lang="pt-BR" sz="3600" dirty="0"/>
              <a:t>molar do ar a volume constante = 21 J/mol K; calor específico </a:t>
            </a:r>
            <a:r>
              <a:rPr lang="pt-BR" sz="3600" dirty="0" smtClean="0"/>
              <a:t>do mercúrio </a:t>
            </a:r>
            <a:r>
              <a:rPr lang="pt-BR" sz="3600" dirty="0"/>
              <a:t>líquido = 0,14 J</a:t>
            </a:r>
            <a:r>
              <a:rPr lang="pt-BR" sz="3600" dirty="0" smtClean="0"/>
              <a:t>/(g K).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3683239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334</Words>
  <Application>Microsoft Office PowerPoint</Application>
  <PresentationFormat>Widescreen</PresentationFormat>
  <Paragraphs>48</Paragraphs>
  <Slides>7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EXERCÍCIOS DA LISTA “TERMODINÂMICA”</vt:lpstr>
      <vt:lpstr>ADIABÁTICA</vt:lpstr>
      <vt:lpstr>pp 80     #22</vt:lpstr>
      <vt:lpstr>pp 80     #24</vt:lpstr>
      <vt:lpstr>CALOR ESPECÍFICO</vt:lpstr>
      <vt:lpstr>pp 80     #26</vt:lpstr>
      <vt:lpstr>pp 81     #27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EXERCÍCIOS DA LISTA “OS GASES PERFEITOS’</dc:title>
  <dc:creator>DaniloLima</dc:creator>
  <cp:lastModifiedBy>DaniloLima</cp:lastModifiedBy>
  <cp:revision>18</cp:revision>
  <dcterms:created xsi:type="dcterms:W3CDTF">2019-01-30T21:13:27Z</dcterms:created>
  <dcterms:modified xsi:type="dcterms:W3CDTF">2019-03-19T16:07:23Z</dcterms:modified>
</cp:coreProperties>
</file>