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94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05" autoAdjust="0"/>
  </p:normalViewPr>
  <p:slideViewPr>
    <p:cSldViewPr snapToGrid="0">
      <p:cViewPr>
        <p:scale>
          <a:sx n="25" d="100"/>
          <a:sy n="25" d="100"/>
        </p:scale>
        <p:origin x="1794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1E641-955B-4591-8333-1C09C5C961BB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F4F16-949C-471E-93A5-8D2283156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00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F4F16-949C-471E-93A5-8D2283156A9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50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10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99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23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24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59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9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82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54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23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51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79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05D5-B5AA-4596-A54F-397AD4FDB46E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66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4796852"/>
          </a:xfrm>
        </p:spPr>
        <p:txBody>
          <a:bodyPr>
            <a:normAutofit/>
          </a:bodyPr>
          <a:lstStyle/>
          <a:p>
            <a:r>
              <a:rPr lang="pt-BR" b="1" dirty="0" smtClean="0"/>
              <a:t>EXERCÍCIOS</a:t>
            </a:r>
            <a:br>
              <a:rPr lang="pt-BR" b="1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>CALORIMETRIA E TROCA DE CALOR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REVISÃO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93570"/>
            <a:ext cx="9144000" cy="1655762"/>
          </a:xfrm>
        </p:spPr>
        <p:txBody>
          <a:bodyPr/>
          <a:lstStyle/>
          <a:p>
            <a:r>
              <a:rPr lang="pt-BR" dirty="0" smtClean="0"/>
              <a:t>Exercícios extras.</a:t>
            </a:r>
          </a:p>
          <a:p>
            <a:endParaRPr lang="pt-BR" dirty="0"/>
          </a:p>
          <a:p>
            <a:r>
              <a:rPr lang="pt-BR" dirty="0" smtClean="0"/>
              <a:t>Não são da apostila.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061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14794" y="2"/>
            <a:ext cx="115424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Em  uma  fábrica  automobilística,  utiliza-se  uma  barra  de  aço  de  540  cm</a:t>
            </a:r>
            <a:r>
              <a:rPr lang="pt-BR" sz="2400" baseline="30000" dirty="0" smtClean="0"/>
              <a:t>2</a:t>
            </a:r>
            <a:r>
              <a:rPr lang="pt-BR" sz="2400" dirty="0"/>
              <a:t> </a:t>
            </a:r>
            <a:r>
              <a:rPr lang="pt-BR" sz="2400" dirty="0" smtClean="0"/>
              <a:t> de  seção </a:t>
            </a:r>
            <a:r>
              <a:rPr lang="pt-BR" sz="2400" dirty="0"/>
              <a:t>reta e </a:t>
            </a:r>
            <a:r>
              <a:rPr lang="pt-BR" sz="2400" dirty="0" smtClean="0"/>
              <a:t>10 </a:t>
            </a:r>
            <a:r>
              <a:rPr lang="pt-BR" sz="2400" dirty="0"/>
              <a:t>cm de comprimento, para manter constante a temperatura de uma máquina em operação. </a:t>
            </a:r>
            <a:endParaRPr lang="pt-BR" sz="2400" dirty="0" smtClean="0"/>
          </a:p>
          <a:p>
            <a:pPr algn="just"/>
            <a:r>
              <a:rPr lang="pt-BR" sz="2400" dirty="0" smtClean="0"/>
              <a:t>Uma  das  extremidades  da  </a:t>
            </a:r>
            <a:r>
              <a:rPr lang="pt-BR" sz="2400" dirty="0"/>
              <a:t>barra </a:t>
            </a:r>
            <a:r>
              <a:rPr lang="pt-BR" sz="2400" dirty="0" smtClean="0"/>
              <a:t> é  colocada  </a:t>
            </a:r>
            <a:r>
              <a:rPr lang="pt-BR" sz="2400" dirty="0"/>
              <a:t>em </a:t>
            </a:r>
            <a:r>
              <a:rPr lang="pt-BR" sz="2400" dirty="0" smtClean="0"/>
              <a:t> contato  com um reservatório térmico a 400 </a:t>
            </a:r>
            <a:r>
              <a:rPr lang="pt-BR" sz="2400" dirty="0"/>
              <a:t>°C, enquanto a outra extremidade está em contato com </a:t>
            </a:r>
            <a:r>
              <a:rPr lang="pt-BR" sz="2400" dirty="0" smtClean="0"/>
              <a:t>outro reservatório térmico a uma temperatura menor. Chamemos este reservatório de reservatório R.</a:t>
            </a:r>
          </a:p>
          <a:p>
            <a:pPr algn="just"/>
            <a:r>
              <a:rPr lang="pt-BR" sz="2400" dirty="0" smtClean="0"/>
              <a:t>Sabe-se que o calor latente de fusão do gelo é de 80 cal/g, o calor latente de ebulição da água é de 540 cal/g e a condutibilidade térmica do aço é igual à 0,25 cal/</a:t>
            </a:r>
            <a:r>
              <a:rPr lang="pt-BR" sz="2400" dirty="0" err="1" smtClean="0"/>
              <a:t>s.cm.°C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Despreze outras trocas de calor. Responda:</a:t>
            </a:r>
          </a:p>
          <a:p>
            <a:pPr algn="just"/>
            <a:r>
              <a:rPr lang="pt-BR" sz="2400" dirty="0" smtClean="0"/>
              <a:t>a) Se no reservatório R tivermos gelo a gero graus célsius, determine quanto de gelo derrete-se por segundo.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b) Se no reservatório R tivermos água a 100 °C, determine quanto de água muda do estado líquido para o gasoso em um minuto.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c) Se a temperatura de R for de 80°C, a quantidade de calor trocada em uma hora seria suficiente para provocar qual variação de temperatura em 100 litros de água? Adote o calor específico da água igual à 1 cal/(</a:t>
            </a:r>
            <a:r>
              <a:rPr lang="pt-BR" sz="2400" dirty="0" err="1" smtClean="0"/>
              <a:t>g.°C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420131" y="3732550"/>
            <a:ext cx="443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67,5 g</a:t>
            </a:r>
            <a:endParaRPr lang="pt-BR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420131" y="4820930"/>
            <a:ext cx="443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450 g</a:t>
            </a:r>
            <a:endParaRPr lang="pt-BR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420131" y="6038004"/>
            <a:ext cx="443708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pt-BR" sz="4800" b="1" dirty="0" smtClean="0">
                <a:ln/>
                <a:solidFill>
                  <a:schemeClr val="accent3"/>
                </a:solidFill>
              </a:rPr>
              <a:t>15.552 g</a:t>
            </a:r>
            <a:endParaRPr lang="pt-BR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Estrela de 4 pontas 4"/>
          <p:cNvSpPr/>
          <p:nvPr/>
        </p:nvSpPr>
        <p:spPr>
          <a:xfrm>
            <a:off x="-1701383" y="2"/>
            <a:ext cx="1184223" cy="2217425"/>
          </a:xfrm>
          <a:prstGeom prst="star4">
            <a:avLst>
              <a:gd name="adj" fmla="val 11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strela de 4 pontas 14"/>
          <p:cNvSpPr/>
          <p:nvPr/>
        </p:nvSpPr>
        <p:spPr>
          <a:xfrm>
            <a:off x="-1548983" y="152402"/>
            <a:ext cx="1184223" cy="2217425"/>
          </a:xfrm>
          <a:prstGeom prst="star4">
            <a:avLst>
              <a:gd name="adj" fmla="val 11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trela de 4 pontas 15"/>
          <p:cNvSpPr/>
          <p:nvPr/>
        </p:nvSpPr>
        <p:spPr>
          <a:xfrm>
            <a:off x="-1396583" y="304802"/>
            <a:ext cx="1184223" cy="2217425"/>
          </a:xfrm>
          <a:prstGeom prst="star4">
            <a:avLst>
              <a:gd name="adj" fmla="val 11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strela de 4 pontas 16"/>
          <p:cNvSpPr/>
          <p:nvPr/>
        </p:nvSpPr>
        <p:spPr>
          <a:xfrm>
            <a:off x="-3717560" y="1350857"/>
            <a:ext cx="1184223" cy="2217425"/>
          </a:xfrm>
          <a:prstGeom prst="star4">
            <a:avLst>
              <a:gd name="adj" fmla="val 11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strela de 4 pontas 17"/>
          <p:cNvSpPr/>
          <p:nvPr/>
        </p:nvSpPr>
        <p:spPr>
          <a:xfrm>
            <a:off x="1118017" y="-4952998"/>
            <a:ext cx="1184223" cy="2217425"/>
          </a:xfrm>
          <a:prstGeom prst="star4">
            <a:avLst>
              <a:gd name="adj" fmla="val 11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07623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226 1.27176 L 0.78802 1.14977 C 0.7733 1.09213 0.65481 1.11783 0.6233 1.075 C 0.61093 1.03218 0.68177 0.86922 0.67044 0.83473 C 0.65742 0.78426 0.61627 0.75903 0.5875 0.66875 L -0.53659 1.60625 L 0.77825 0.32524 L 0.57526 0.40093 L 0.50429 0.37547 L 0.49817 0.16644 C 0.45299 0.10764 0.34401 0.12686 0.28489 0.08195 C 0.26966 0.05857 0.24349 0.00232 0.24518 -0.05324 C 0.24817 -0.10995 0.33789 -0.23541 0.33919 -0.25486 C 0.36354 -0.30463 0.31953 -0.32685 0.32656 -0.36805 L 0.33645 -0.43125 L 0.31289 -0.50995 " pathEditMode="relative" rAng="14580000" ptsTypes="AAAAAAAAAAAAAAAA">
                                      <p:cBhvr>
                                        <p:cTn id="24" dur="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245" y="-4490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261 1.12963 L 0.71433 1.04838 C 0.74362 1.01273 0.70886 0.80995 0.72709 0.74699 C 0.7487 0.71805 0.85118 0.81365 0.86823 0.78796 C 0.89401 0.75625 0.90105 0.68032 0.94584 0.61389 L 0.23151 -1.19167 L 1.16954 0.88773 L 1.09206 0.54606 L 1.09388 0.41736 L 1.20873 0.37014 C 1.23334 0.28101 1.20378 0.09351 1.21849 -0.01806 C 1.22865 -0.04838 1.25508 -0.10348 1.28633 -0.11088 C 1.31823 -0.11551 1.40326 0.0199 1.4142 0.01898 C 1.44623 0.05301 1.45066 -0.02778 1.475 -0.02292 L 1.51146 -0.01667 L 1.55092 -0.07153 " pathEditMode="relative" rAng="19380000" ptsTypes="AAAAAAAAAAAAAAAA">
                                      <p:cBhvr>
                                        <p:cTn id="26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79" y="-13775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41829 L 0.07357 0.42801 C 0.10899 0.43333 0.153 0.36273 0.18907 0.35555 C 0.21628 0.35903 0.26263 0.43588 0.28503 0.4375 C 0.31589 0.44259 0.34818 0.42616 0.40638 0.43125 L 0.47995 -0.4044 L 0.48516 0.61597 L 0.54415 0.4875 L 0.59063 0.45417 L 0.69675 0.50046 C 0.74714 0.48935 0.78959 0.42454 0.84024 0.4037 C 0.85847 0.40092 0.89857 0.39954 0.9254 0.41366 C 0.95209 0.4287 0.97097 0.50625 0.97969 0.51273 C 0.99297 0.53773 1.02474 0.51805 1.04193 0.53264 L 1.06823 0.55254 L 1.11849 0.55787 " pathEditMode="relative" rAng="240000" ptsTypes="AAAAAAAAAAAAAAAA">
                                      <p:cBhvr>
                                        <p:cTn id="28" dur="8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500" y="-3013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341 0.13658 L 1.45924 0.15903 C 1.41042 0.16806 1.36094 0.27593 1.31315 0.3007 C 1.27578 0.3088 1.20247 0.23496 1.17201 0.24283 C 1.1293 0.2507 1.08789 0.28565 1.00846 0.30556 L 1.02578 1.375 L 0.87617 0.11204 L 0.81419 0.29838 L 0.75586 0.36088 L 0.60586 0.35163 C 0.53919 0.38774 0.49062 0.48797 0.42526 0.53612 C 0.40104 0.54792 0.34687 0.56899 0.30859 0.5625 C 0.27018 0.55649 0.23359 0.46852 0.22109 0.46459 C 0.19974 0.43982 0.15924 0.47801 0.13437 0.46806 L 0.09544 0.45556 L 0.02669 0.47153 " pathEditMode="relative" rAng="10380000" ptsTypes="AAAAAAAAAAAAAAAA">
                                      <p:cBhvr>
                                        <p:cTn id="30" dur="8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07" y="6340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91 0.11736 L 0.23269 0.24398 C 0.24441 0.30394 0.29857 0.34676 0.31693 0.40209 C 0.32618 0.44769 0.3056 0.55463 0.31355 0.59098 C 0.3237 0.64329 0.34519 0.68912 0.36654 0.78588 L 0.82579 0.56551 L 0.30352 0.98889 L 0.39349 1.03241 L 0.42956 1.09422 L 0.44909 1.28496 C 0.475 1.36273 0.52579 1.40556 0.55691 1.47917 C 0.56576 1.50741 0.58295 1.57199 0.58646 1.6213 C 0.58985 1.67061 0.55756 1.73287 0.55769 1.75023 C 0.5504 1.78172 0.57318 1.825 0.57253 1.85903 L 0.57318 1.90973 L 0.59089 1.99398 " pathEditMode="relative" rAng="4200000" ptsTypes="AAAAAAAAAAAAAAAA">
                                      <p:cBhvr>
                                        <p:cTn id="32" dur="8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67" y="8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de cantos arredondados 12"/>
          <p:cNvSpPr/>
          <p:nvPr/>
        </p:nvSpPr>
        <p:spPr>
          <a:xfrm>
            <a:off x="590549" y="2456880"/>
            <a:ext cx="10744199" cy="827315"/>
          </a:xfrm>
          <a:prstGeom prst="roundRect">
            <a:avLst>
              <a:gd name="adj" fmla="val 24671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i="1" dirty="0" smtClean="0"/>
              <a:t>FIM!!!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66217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236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EXERCÍCIOS  CALORIMETRIA E TROCA DE CALOR  REVISÃO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EQUAÇÃO DOS FABRICANTES DE LENTES</dc:title>
  <dc:creator>Danilo</dc:creator>
  <cp:lastModifiedBy>DaniloLima</cp:lastModifiedBy>
  <cp:revision>85</cp:revision>
  <dcterms:created xsi:type="dcterms:W3CDTF">2018-04-21T17:52:50Z</dcterms:created>
  <dcterms:modified xsi:type="dcterms:W3CDTF">2019-11-18T04:09:37Z</dcterms:modified>
</cp:coreProperties>
</file>