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81" r:id="rId3"/>
    <p:sldId id="284" r:id="rId4"/>
    <p:sldId id="294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05" autoAdjust="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1E641-955B-4591-8333-1C09C5C961BB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F4F16-949C-471E-93A5-8D2283156A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001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910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099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623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524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6593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699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982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0541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23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951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979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605D5-B5AA-4596-A54F-397AD4FDB46E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866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21502"/>
          </a:xfrm>
        </p:spPr>
        <p:txBody>
          <a:bodyPr>
            <a:normAutofit/>
          </a:bodyPr>
          <a:lstStyle/>
          <a:p>
            <a:r>
              <a:rPr lang="pt-BR" b="1" dirty="0" smtClean="0"/>
              <a:t>EXERCÍCIOS</a:t>
            </a:r>
            <a:br>
              <a:rPr lang="pt-BR" b="1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>LENTES ESFÉRICAS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543865"/>
            <a:ext cx="9144000" cy="1655762"/>
          </a:xfrm>
        </p:spPr>
        <p:txBody>
          <a:bodyPr/>
          <a:lstStyle/>
          <a:p>
            <a:r>
              <a:rPr lang="pt-BR" dirty="0" smtClean="0"/>
              <a:t>Exercícios selecionados da apostila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90619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820050"/>
          </a:xfrm>
        </p:spPr>
        <p:txBody>
          <a:bodyPr>
            <a:normAutofit/>
          </a:bodyPr>
          <a:lstStyle/>
          <a:p>
            <a:r>
              <a:rPr lang="pt-BR" b="1" dirty="0" smtClean="0"/>
              <a:t>EQUAÇÃO DOS FABRICANTES DE LENTES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61581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603152" y="5655214"/>
            <a:ext cx="161925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reto 8"/>
          <p:cNvCxnSpPr/>
          <p:nvPr/>
        </p:nvCxnSpPr>
        <p:spPr>
          <a:xfrm>
            <a:off x="603152" y="6112414"/>
            <a:ext cx="161925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603152" y="5655214"/>
            <a:ext cx="161925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603152" y="5655214"/>
            <a:ext cx="0" cy="4572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2222402" y="5655214"/>
            <a:ext cx="0" cy="4572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105     #47</a:t>
            </a:r>
            <a:endParaRPr lang="pt-BR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838200" y="1675718"/>
            <a:ext cx="10515600" cy="39372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200" dirty="0"/>
              <a:t> (</a:t>
            </a:r>
            <a:r>
              <a:rPr lang="pt-BR" sz="2200" dirty="0" smtClean="0"/>
              <a:t>UNIFESP) </a:t>
            </a:r>
            <a:r>
              <a:rPr lang="pt-BR" sz="2200" dirty="0"/>
              <a:t>Tendo-se em vista que as lentes são, na prática, </a:t>
            </a:r>
            <a:r>
              <a:rPr lang="pt-BR" sz="2200" dirty="0" smtClean="0"/>
              <a:t>quase  </a:t>
            </a:r>
            <a:r>
              <a:rPr lang="pt-BR" sz="2200" dirty="0"/>
              <a:t>sempre  usadas  no  ar,  a  equação  dos  fabricantes  de  lentes </a:t>
            </a:r>
            <a:r>
              <a:rPr lang="pt-BR" sz="2200" dirty="0" smtClean="0"/>
              <a:t>costuma </a:t>
            </a:r>
            <a:r>
              <a:rPr lang="pt-BR" sz="2200" dirty="0"/>
              <a:t>ser escrita na forma: </a:t>
            </a:r>
          </a:p>
          <a:p>
            <a:pPr marL="0" indent="0" algn="just">
              <a:buNone/>
            </a:pPr>
            <a:r>
              <a:rPr lang="pt-BR" sz="2200" dirty="0" smtClean="0"/>
              <a:t> </a:t>
            </a:r>
          </a:p>
          <a:p>
            <a:pPr marL="0" indent="0" algn="just">
              <a:buNone/>
            </a:pPr>
            <a:endParaRPr lang="pt-BR" sz="2200" dirty="0"/>
          </a:p>
          <a:p>
            <a:pPr marL="0" indent="0" algn="just">
              <a:buNone/>
            </a:pPr>
            <a:r>
              <a:rPr lang="pt-BR" sz="2200" dirty="0"/>
              <a:t>Nessas condições, pode-se afirmar que a convergência de uma lente </a:t>
            </a:r>
            <a:r>
              <a:rPr lang="pt-BR" sz="2200" dirty="0" smtClean="0"/>
              <a:t>plano-convexa  </a:t>
            </a:r>
            <a:r>
              <a:rPr lang="pt-BR" sz="2200" dirty="0"/>
              <a:t>de  índice  de  refração  n  =  1,5  e  cujo  raio  da  face </a:t>
            </a:r>
            <a:r>
              <a:rPr lang="pt-BR" sz="2200" dirty="0" smtClean="0"/>
              <a:t>convexa </a:t>
            </a:r>
            <a:r>
              <a:rPr lang="pt-BR" sz="2200" dirty="0"/>
              <a:t>é </a:t>
            </a:r>
            <a:r>
              <a:rPr lang="pt-BR" sz="2200" i="1" dirty="0"/>
              <a:t>R</a:t>
            </a:r>
            <a:r>
              <a:rPr lang="pt-BR" sz="2200" dirty="0"/>
              <a:t> = 20 cm é </a:t>
            </a:r>
          </a:p>
          <a:p>
            <a:pPr marL="0" indent="0" algn="just">
              <a:buNone/>
            </a:pPr>
            <a:r>
              <a:rPr lang="pt-BR" sz="2200" dirty="0"/>
              <a:t>a) 0,50 </a:t>
            </a:r>
            <a:r>
              <a:rPr lang="pt-BR" sz="2200" dirty="0" err="1"/>
              <a:t>di</a:t>
            </a:r>
            <a:r>
              <a:rPr lang="pt-BR" sz="2200" dirty="0"/>
              <a:t> </a:t>
            </a:r>
          </a:p>
          <a:p>
            <a:pPr marL="0" indent="0" algn="just">
              <a:buNone/>
            </a:pPr>
            <a:r>
              <a:rPr lang="pt-BR" sz="2200" dirty="0"/>
              <a:t>b) 1,0 </a:t>
            </a:r>
            <a:r>
              <a:rPr lang="pt-BR" sz="2200" dirty="0" err="1"/>
              <a:t>di</a:t>
            </a:r>
            <a:r>
              <a:rPr lang="pt-BR" sz="2200" dirty="0"/>
              <a:t> </a:t>
            </a:r>
          </a:p>
          <a:p>
            <a:pPr marL="0" indent="0" algn="just">
              <a:buNone/>
            </a:pPr>
            <a:r>
              <a:rPr lang="pt-BR" sz="2200" dirty="0"/>
              <a:t>c) 1,5 </a:t>
            </a:r>
            <a:r>
              <a:rPr lang="pt-BR" sz="2200" dirty="0" err="1"/>
              <a:t>di</a:t>
            </a:r>
            <a:r>
              <a:rPr lang="pt-BR" sz="2200" dirty="0"/>
              <a:t> </a:t>
            </a:r>
          </a:p>
          <a:p>
            <a:pPr marL="0" indent="0" algn="just">
              <a:buNone/>
            </a:pPr>
            <a:r>
              <a:rPr lang="pt-BR" sz="2200" dirty="0"/>
              <a:t>d) 2,0 </a:t>
            </a:r>
            <a:r>
              <a:rPr lang="pt-BR" sz="2200" dirty="0" err="1"/>
              <a:t>di</a:t>
            </a:r>
            <a:r>
              <a:rPr lang="pt-BR" sz="2200" dirty="0"/>
              <a:t> </a:t>
            </a:r>
          </a:p>
          <a:p>
            <a:pPr marL="0" indent="0" algn="just">
              <a:buNone/>
            </a:pPr>
            <a:r>
              <a:rPr lang="pt-BR" sz="2200" dirty="0"/>
              <a:t>e) 2,5 </a:t>
            </a:r>
            <a:r>
              <a:rPr lang="pt-BR" sz="2200" dirty="0" err="1"/>
              <a:t>di</a:t>
            </a:r>
            <a:r>
              <a:rPr lang="pt-BR" sz="2200" dirty="0"/>
              <a:t> 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4188899"/>
              </p:ext>
            </p:extLst>
          </p:nvPr>
        </p:nvGraphicFramePr>
        <p:xfrm>
          <a:off x="5164601" y="2349305"/>
          <a:ext cx="2793208" cy="1002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990360" imgH="355320" progId="Equation.DSMT4">
                  <p:embed/>
                </p:oleObj>
              </mc:Choice>
              <mc:Fallback>
                <p:oleObj name="Equation" r:id="rId3" imgW="99036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64601" y="2349305"/>
                        <a:ext cx="2793208" cy="10026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40762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04679" y="3981159"/>
            <a:ext cx="161925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reto 8"/>
          <p:cNvCxnSpPr/>
          <p:nvPr/>
        </p:nvCxnSpPr>
        <p:spPr>
          <a:xfrm>
            <a:off x="504679" y="4438359"/>
            <a:ext cx="161925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504679" y="3981159"/>
            <a:ext cx="161925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504679" y="3981159"/>
            <a:ext cx="0" cy="4572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2123929" y="3981159"/>
            <a:ext cx="0" cy="4572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105     #48</a:t>
            </a:r>
            <a:endParaRPr lang="pt-BR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838200" y="1675718"/>
            <a:ext cx="10515600" cy="39372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200" dirty="0"/>
              <a:t>(UECE) Uma lente </a:t>
            </a:r>
            <a:r>
              <a:rPr lang="pt-BR" sz="2200" dirty="0" err="1"/>
              <a:t>equiconvexa</a:t>
            </a:r>
            <a:r>
              <a:rPr lang="pt-BR" sz="2200" dirty="0"/>
              <a:t> de vidro (índice de refração 3/2) </a:t>
            </a:r>
            <a:r>
              <a:rPr lang="pt-BR" sz="2200" dirty="0" smtClean="0"/>
              <a:t>tem  </a:t>
            </a:r>
            <a:r>
              <a:rPr lang="pt-BR" sz="2200" dirty="0"/>
              <a:t>no  ar  distância  focal </a:t>
            </a:r>
            <a:r>
              <a:rPr lang="pt-BR" sz="2200" i="1" dirty="0"/>
              <a:t>f</a:t>
            </a:r>
            <a:r>
              <a:rPr lang="pt-BR" sz="2200" dirty="0"/>
              <a:t>.  Quando  imersa  em  água  (índice  de </a:t>
            </a:r>
            <a:r>
              <a:rPr lang="pt-BR" sz="2200" dirty="0" smtClean="0"/>
              <a:t>refração </a:t>
            </a:r>
            <a:r>
              <a:rPr lang="pt-BR" sz="2200" dirty="0"/>
              <a:t>4/3), a nova distância focal desta lente torna-se: </a:t>
            </a:r>
          </a:p>
          <a:p>
            <a:pPr marL="0" indent="0" algn="just">
              <a:buNone/>
            </a:pPr>
            <a:r>
              <a:rPr lang="pt-BR" sz="2200" dirty="0"/>
              <a:t>a) </a:t>
            </a:r>
            <a:r>
              <a:rPr lang="pt-BR" sz="2200" i="1" dirty="0"/>
              <a:t>f</a:t>
            </a:r>
            <a:r>
              <a:rPr lang="pt-BR" sz="2200" dirty="0"/>
              <a:t> </a:t>
            </a:r>
          </a:p>
          <a:p>
            <a:pPr marL="0" indent="0" algn="just">
              <a:buNone/>
            </a:pPr>
            <a:r>
              <a:rPr lang="pt-BR" sz="2200" dirty="0"/>
              <a:t>b) 2 </a:t>
            </a:r>
            <a:r>
              <a:rPr lang="pt-BR" sz="2200" i="1" dirty="0"/>
              <a:t>f</a:t>
            </a:r>
            <a:r>
              <a:rPr lang="pt-BR" sz="2200" dirty="0"/>
              <a:t> </a:t>
            </a:r>
          </a:p>
          <a:p>
            <a:pPr marL="0" indent="0" algn="just">
              <a:buNone/>
            </a:pPr>
            <a:r>
              <a:rPr lang="pt-BR" sz="2200" dirty="0"/>
              <a:t>c) 3 </a:t>
            </a:r>
            <a:r>
              <a:rPr lang="pt-BR" sz="2200" i="1" dirty="0"/>
              <a:t>f </a:t>
            </a:r>
          </a:p>
          <a:p>
            <a:pPr marL="0" indent="0" algn="just">
              <a:buNone/>
            </a:pPr>
            <a:r>
              <a:rPr lang="pt-BR" sz="2200" dirty="0"/>
              <a:t>d) 4 </a:t>
            </a:r>
            <a:r>
              <a:rPr lang="pt-BR" sz="2200" i="1" dirty="0"/>
              <a:t>f</a:t>
            </a:r>
            <a:r>
              <a:rPr lang="pt-BR" sz="2200" dirty="0"/>
              <a:t> </a:t>
            </a: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609599" y="5847780"/>
            <a:ext cx="10744199" cy="827315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i="1" dirty="0" smtClean="0"/>
              <a:t>FIM!!!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662178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159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Equation</vt:lpstr>
      <vt:lpstr>EXERCÍCIOS  LENTES ESFÉRICAS</vt:lpstr>
      <vt:lpstr>EQUAÇÃO DOS FABRICANTES DE LENTES</vt:lpstr>
      <vt:lpstr>pp 105     #47</vt:lpstr>
      <vt:lpstr>pp 105     #48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EXERCÍCIOS EQUAÇÃO DOS FABRICANTES DE LENTES</dc:title>
  <dc:creator>Danilo</dc:creator>
  <cp:lastModifiedBy>DaniloLima</cp:lastModifiedBy>
  <cp:revision>68</cp:revision>
  <dcterms:created xsi:type="dcterms:W3CDTF">2018-04-21T17:52:50Z</dcterms:created>
  <dcterms:modified xsi:type="dcterms:W3CDTF">2019-05-27T11:55:56Z</dcterms:modified>
</cp:coreProperties>
</file>