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1" r:id="rId3"/>
    <p:sldId id="284" r:id="rId4"/>
    <p:sldId id="287" r:id="rId5"/>
    <p:sldId id="288" r:id="rId6"/>
    <p:sldId id="289" r:id="rId7"/>
    <p:sldId id="291" r:id="rId8"/>
    <p:sldId id="290" r:id="rId9"/>
    <p:sldId id="283" r:id="rId10"/>
    <p:sldId id="292" r:id="rId11"/>
    <p:sldId id="293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05" autoAdjust="0"/>
  </p:normalViewPr>
  <p:slideViewPr>
    <p:cSldViewPr snapToGrid="0">
      <p:cViewPr>
        <p:scale>
          <a:sx n="33" d="100"/>
          <a:sy n="33" d="100"/>
        </p:scale>
        <p:origin x="2112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1E641-955B-4591-8333-1C09C5C961BB}" type="datetimeFigureOut">
              <a:rPr lang="pt-BR" smtClean="0"/>
              <a:t>28/05/2019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F4F16-949C-471E-93A5-8D2283156A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001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28/05/2019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910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28/05/2019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099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28/05/2019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623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28/05/2019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524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28/05/2019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6593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28/05/2019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699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28/05/2019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982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28/05/2019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0541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28/05/2019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23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28/05/2019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951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05D5-B5AA-4596-A54F-397AD4FDB46E}" type="datetimeFigureOut">
              <a:rPr lang="pt-BR" smtClean="0"/>
              <a:t>28/05/2019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979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605D5-B5AA-4596-A54F-397AD4FDB46E}" type="datetimeFigureOut">
              <a:rPr lang="pt-BR" smtClean="0"/>
              <a:t>28/05/2019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69177-06DF-4CA9-8A90-7CD8FAD9A9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866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21502"/>
          </a:xfrm>
        </p:spPr>
        <p:txBody>
          <a:bodyPr>
            <a:normAutofit/>
          </a:bodyPr>
          <a:lstStyle/>
          <a:p>
            <a:r>
              <a:rPr lang="pt-BR" b="1" dirty="0" smtClean="0"/>
              <a:t>EXERCÍCIOS</a:t>
            </a:r>
            <a:br>
              <a:rPr lang="pt-BR" b="1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>LENTES ESFÉRICAS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543865"/>
            <a:ext cx="9144000" cy="1655762"/>
          </a:xfrm>
        </p:spPr>
        <p:txBody>
          <a:bodyPr/>
          <a:lstStyle/>
          <a:p>
            <a:r>
              <a:rPr lang="pt-BR" dirty="0" smtClean="0"/>
              <a:t>Exercícios selecionados da apostila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90619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pp 107     #37</a:t>
            </a:r>
            <a:endParaRPr lang="pt-BR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838200" y="1675716"/>
            <a:ext cx="10287000" cy="5182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dirty="0" smtClean="0"/>
              <a:t>(UFRJ) </a:t>
            </a:r>
            <a:r>
              <a:rPr lang="pt-BR" dirty="0"/>
              <a:t>Uma  vela  é  colocada  a  50  cm  de  uma  lente, </a:t>
            </a:r>
            <a:r>
              <a:rPr lang="pt-BR" dirty="0" smtClean="0"/>
              <a:t>perpendicular </a:t>
            </a:r>
            <a:r>
              <a:rPr lang="pt-BR" dirty="0"/>
              <a:t>a seu eixo principal. A imagem obtida é invertida e do </a:t>
            </a:r>
            <a:r>
              <a:rPr lang="pt-BR" dirty="0" smtClean="0"/>
              <a:t>mesmo </a:t>
            </a:r>
            <a:r>
              <a:rPr lang="pt-BR" dirty="0"/>
              <a:t>tamanho da vela. </a:t>
            </a:r>
          </a:p>
          <a:p>
            <a:pPr marL="0" indent="0" algn="just">
              <a:buNone/>
            </a:pPr>
            <a:r>
              <a:rPr lang="pt-BR" dirty="0" smtClean="0"/>
              <a:t>a) Determine </a:t>
            </a:r>
            <a:r>
              <a:rPr lang="pt-BR" dirty="0"/>
              <a:t>se a lente é convergente  ou  divergente. Justifique sua </a:t>
            </a:r>
            <a:r>
              <a:rPr lang="pt-BR" dirty="0" smtClean="0"/>
              <a:t>resposta</a:t>
            </a:r>
            <a:r>
              <a:rPr lang="pt-BR" dirty="0"/>
              <a:t>. </a:t>
            </a: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b) Calcule a distância focal da lente. </a:t>
            </a:r>
          </a:p>
        </p:txBody>
      </p:sp>
      <p:sp>
        <p:nvSpPr>
          <p:cNvPr id="3" name="Retângulo de cantos arredondados 2"/>
          <p:cNvSpPr/>
          <p:nvPr/>
        </p:nvSpPr>
        <p:spPr>
          <a:xfrm>
            <a:off x="609600" y="3526971"/>
            <a:ext cx="10744199" cy="827315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CONVERGENTE, pois se a imagem é invertida então ela é real e, portanto, só pode ser uma lente convergente.</a:t>
            </a:r>
            <a:endParaRPr lang="pt-BR" sz="2800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609600" y="4837562"/>
            <a:ext cx="10744199" cy="827315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i="1" dirty="0" smtClean="0"/>
              <a:t>f</a:t>
            </a:r>
            <a:r>
              <a:rPr lang="pt-BR" sz="2800" dirty="0" smtClean="0"/>
              <a:t> = 25 cm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561850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pp 107     #40</a:t>
            </a:r>
            <a:endParaRPr lang="pt-BR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838200" y="1675716"/>
            <a:ext cx="10287000" cy="5182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dirty="0" smtClean="0"/>
              <a:t>(UFPE) </a:t>
            </a:r>
            <a:r>
              <a:rPr lang="pt-BR" dirty="0"/>
              <a:t>Um  estudante  utiliza  uma  lente  biconvexa  para </a:t>
            </a:r>
            <a:r>
              <a:rPr lang="pt-BR" dirty="0" smtClean="0"/>
              <a:t>projetar </a:t>
            </a:r>
            <a:r>
              <a:rPr lang="pt-BR" dirty="0"/>
              <a:t>a imagem de uma vela, ampliada 5 vezes, numa parede. Se a </a:t>
            </a:r>
            <a:r>
              <a:rPr lang="pt-BR" dirty="0" smtClean="0"/>
              <a:t>vela  </a:t>
            </a:r>
            <a:r>
              <a:rPr lang="pt-BR" dirty="0"/>
              <a:t>foi  colocada  a  30  cm  da  lente,  determine  a  distância  focal  da </a:t>
            </a:r>
            <a:r>
              <a:rPr lang="pt-BR" dirty="0" smtClean="0"/>
              <a:t>lente</a:t>
            </a:r>
            <a:r>
              <a:rPr lang="pt-BR" dirty="0"/>
              <a:t>, em cm. 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609600" y="4837562"/>
            <a:ext cx="10744199" cy="827315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i="1" dirty="0" smtClean="0"/>
              <a:t>f</a:t>
            </a:r>
            <a:r>
              <a:rPr lang="pt-BR" sz="2800" dirty="0" smtClean="0"/>
              <a:t> = 25 cm</a:t>
            </a:r>
            <a:endParaRPr lang="pt-BR" sz="2800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609599" y="5847780"/>
            <a:ext cx="10744199" cy="827315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i="1" dirty="0" smtClean="0"/>
              <a:t>FIM!!!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867595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820050"/>
          </a:xfrm>
        </p:spPr>
        <p:txBody>
          <a:bodyPr>
            <a:normAutofit/>
          </a:bodyPr>
          <a:lstStyle/>
          <a:p>
            <a:r>
              <a:rPr lang="pt-BR" b="1" dirty="0" smtClean="0"/>
              <a:t>ESTUDO GEOMÉTRICO DAS LENTES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61581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670241"/>
            <a:ext cx="9417148" cy="125336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104     #13</a:t>
            </a:r>
            <a:endParaRPr lang="pt-BR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838200" y="1675718"/>
            <a:ext cx="10515600" cy="39372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200" dirty="0"/>
              <a:t>(FUVEST) Uma máquina fotográfica, com uma lente de foco F e </a:t>
            </a:r>
            <a:r>
              <a:rPr lang="pt-BR" sz="2200" dirty="0" smtClean="0"/>
              <a:t>eixo  </a:t>
            </a:r>
            <a:r>
              <a:rPr lang="pt-BR" sz="2200" dirty="0"/>
              <a:t>OO',  está  ajustada  de  modo  que  a  imagem  de  uma  paisagem </a:t>
            </a:r>
            <a:r>
              <a:rPr lang="pt-BR" sz="2200" dirty="0" smtClean="0"/>
              <a:t>distante  </a:t>
            </a:r>
            <a:r>
              <a:rPr lang="pt-BR" sz="2200" dirty="0"/>
              <a:t>é  formada  com  nitidez  sobre  o  filme.  A  situação  é </a:t>
            </a:r>
            <a:r>
              <a:rPr lang="pt-BR" sz="2200" dirty="0" smtClean="0"/>
              <a:t>esquematizada </a:t>
            </a:r>
            <a:r>
              <a:rPr lang="pt-BR" sz="2200" dirty="0"/>
              <a:t>na figura 1. O filme, de 35 mm, rebatido sobre o plano, </a:t>
            </a:r>
            <a:r>
              <a:rPr lang="pt-BR" sz="2200" dirty="0" smtClean="0"/>
              <a:t>também  </a:t>
            </a:r>
            <a:r>
              <a:rPr lang="pt-BR" sz="2200" dirty="0"/>
              <a:t>está  esquematizada  na  figura  2,  com  o  fotograma  K </a:t>
            </a:r>
            <a:r>
              <a:rPr lang="pt-BR" sz="2200" dirty="0" smtClean="0"/>
              <a:t>correspondente</a:t>
            </a:r>
            <a:r>
              <a:rPr lang="pt-BR" sz="2200" dirty="0"/>
              <a:t>. A fotografia </a:t>
            </a:r>
            <a:r>
              <a:rPr lang="pt-BR" sz="2200" dirty="0" smtClean="0"/>
              <a:t>foi tirada</a:t>
            </a:r>
            <a:r>
              <a:rPr lang="pt-BR" sz="2200" dirty="0"/>
              <a:t>, contudo, na presença de um fio </a:t>
            </a:r>
            <a:r>
              <a:rPr lang="pt-BR" sz="2200" dirty="0" smtClean="0"/>
              <a:t>vertical </a:t>
            </a:r>
            <a:r>
              <a:rPr lang="pt-BR" sz="2200" dirty="0"/>
              <a:t>P, próximo à máquina, perpendicular à folha de papel, visto de </a:t>
            </a:r>
            <a:r>
              <a:rPr lang="pt-BR" sz="2200" dirty="0" smtClean="0"/>
              <a:t>cima</a:t>
            </a:r>
            <a:r>
              <a:rPr lang="pt-BR" sz="2200" dirty="0"/>
              <a:t>, na mesma figura. </a:t>
            </a:r>
          </a:p>
          <a:p>
            <a:pPr marL="0" indent="0" algn="just">
              <a:buNone/>
            </a:pPr>
            <a:r>
              <a:rPr lang="pt-BR" sz="2200" dirty="0" smtClean="0"/>
              <a:t>a</a:t>
            </a:r>
            <a:r>
              <a:rPr lang="pt-BR" sz="2200" dirty="0"/>
              <a:t>)  Represente,  na  figura  1,  a  imagem  de  P,  identificando-a  por  P' </a:t>
            </a:r>
            <a:r>
              <a:rPr lang="pt-BR" sz="2200" dirty="0" smtClean="0"/>
              <a:t>(</a:t>
            </a:r>
            <a:r>
              <a:rPr lang="pt-BR" sz="2200" dirty="0"/>
              <a:t>Observe que essa imagem não se forma sobre o filme). </a:t>
            </a:r>
          </a:p>
          <a:p>
            <a:pPr marL="0" indent="0" algn="just">
              <a:buNone/>
            </a:pPr>
            <a:r>
              <a:rPr lang="pt-BR" sz="2200" dirty="0" smtClean="0"/>
              <a:t>b</a:t>
            </a:r>
            <a:r>
              <a:rPr lang="pt-BR" sz="2200" dirty="0"/>
              <a:t>)  Indique,  na  figura  1,  a  região  AB  do  filme  que  é  atingida  pela  luz </a:t>
            </a:r>
            <a:r>
              <a:rPr lang="pt-BR" sz="2200" dirty="0" smtClean="0"/>
              <a:t>refletida  </a:t>
            </a:r>
            <a:r>
              <a:rPr lang="pt-BR" sz="2200" dirty="0"/>
              <a:t>pelo  fio,  e  os  raios  extremos,  RA  e  RB,  que  definem  essa </a:t>
            </a:r>
            <a:r>
              <a:rPr lang="pt-BR" sz="2200" dirty="0" smtClean="0"/>
              <a:t>região</a:t>
            </a:r>
            <a:r>
              <a:rPr lang="pt-BR" sz="2200" dirty="0"/>
              <a:t>. </a:t>
            </a:r>
          </a:p>
          <a:p>
            <a:pPr marL="0" indent="0" algn="just">
              <a:buNone/>
            </a:pPr>
            <a:r>
              <a:rPr lang="pt-BR" sz="2200" dirty="0" smtClean="0"/>
              <a:t>c</a:t>
            </a:r>
            <a:r>
              <a:rPr lang="pt-BR" sz="2200" dirty="0"/>
              <a:t>)  Esboce,  sobre  o  fotograma  K  da  figura  2,  a  região  em  que  a  luz </a:t>
            </a:r>
            <a:r>
              <a:rPr lang="pt-BR" sz="2200" dirty="0" smtClean="0"/>
              <a:t>proveniente </a:t>
            </a:r>
            <a:r>
              <a:rPr lang="pt-BR" sz="2200" dirty="0"/>
              <a:t>do fio impressiona o filme, </a:t>
            </a:r>
            <a:r>
              <a:rPr lang="pt-BR" sz="2200" dirty="0" err="1"/>
              <a:t>hachurando-a</a:t>
            </a:r>
            <a:r>
              <a:rPr lang="pt-BR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740762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104     #13</a:t>
            </a:r>
            <a:endParaRPr lang="pt-BR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838200" y="1675718"/>
            <a:ext cx="10515600" cy="39372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200" dirty="0" smtClean="0"/>
              <a:t>a</a:t>
            </a:r>
            <a:r>
              <a:rPr lang="pt-BR" sz="2200" dirty="0"/>
              <a:t>)  Represente,  na  figura  1,  a  imagem  de  P,  identificando-a  por  P' </a:t>
            </a:r>
            <a:r>
              <a:rPr lang="pt-BR" sz="2200" dirty="0" smtClean="0"/>
              <a:t>(</a:t>
            </a:r>
            <a:r>
              <a:rPr lang="pt-BR" sz="2200" dirty="0"/>
              <a:t>Observe que essa imagem não se forma sobre o filme). 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0960" y="2388562"/>
            <a:ext cx="7874725" cy="4469438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 flipH="1">
            <a:off x="6850966" y="5275385"/>
            <a:ext cx="1969477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H="1" flipV="1">
            <a:off x="4038600" y="4559300"/>
            <a:ext cx="2784232" cy="716085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 flipV="1">
            <a:off x="3619500" y="4622800"/>
            <a:ext cx="5172810" cy="652585"/>
          </a:xfrm>
          <a:prstGeom prst="line">
            <a:avLst/>
          </a:prstGeom>
          <a:ln w="28575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e 15"/>
          <p:cNvSpPr/>
          <p:nvPr/>
        </p:nvSpPr>
        <p:spPr>
          <a:xfrm>
            <a:off x="4762500" y="4701442"/>
            <a:ext cx="12700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4790672" y="443813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P'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2190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945629" y="2775411"/>
            <a:ext cx="6300742" cy="3576096"/>
            <a:chOff x="2450960" y="2388562"/>
            <a:chExt cx="7874725" cy="4469438"/>
          </a:xfrm>
        </p:grpSpPr>
        <p:pic>
          <p:nvPicPr>
            <p:cNvPr id="3" name="Imagem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50960" y="2388562"/>
              <a:ext cx="7874725" cy="4469438"/>
            </a:xfrm>
            <a:prstGeom prst="rect">
              <a:avLst/>
            </a:prstGeom>
          </p:spPr>
        </p:pic>
        <p:cxnSp>
          <p:nvCxnSpPr>
            <p:cNvPr id="5" name="Conector reto 4"/>
            <p:cNvCxnSpPr/>
            <p:nvPr/>
          </p:nvCxnSpPr>
          <p:spPr>
            <a:xfrm flipH="1">
              <a:off x="6850966" y="5275385"/>
              <a:ext cx="1969477" cy="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 flipH="1" flipV="1">
              <a:off x="4038600" y="4559300"/>
              <a:ext cx="2784232" cy="716085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>
            <a:xfrm flipH="1" flipV="1">
              <a:off x="3619500" y="4622800"/>
              <a:ext cx="5172810" cy="652585"/>
            </a:xfrm>
            <a:prstGeom prst="line">
              <a:avLst/>
            </a:prstGeom>
            <a:ln w="28575">
              <a:solidFill>
                <a:srgbClr val="FFC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Elipse 15"/>
            <p:cNvSpPr/>
            <p:nvPr/>
          </p:nvSpPr>
          <p:spPr>
            <a:xfrm>
              <a:off x="4762500" y="4701442"/>
              <a:ext cx="127000" cy="127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4790672" y="4438133"/>
              <a:ext cx="357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P'</a:t>
              </a:r>
              <a:endParaRPr lang="pt-BR" dirty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104     #13</a:t>
            </a:r>
            <a:endParaRPr lang="pt-BR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838200" y="1675718"/>
            <a:ext cx="10515600" cy="1179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200" dirty="0" smtClean="0"/>
              <a:t>b</a:t>
            </a:r>
            <a:r>
              <a:rPr lang="pt-BR" sz="2200" dirty="0"/>
              <a:t>)  Indique,  na  figura  1,  a  região  AB  do  filme  que  é  atingida  pela  luz </a:t>
            </a:r>
            <a:r>
              <a:rPr lang="pt-BR" sz="2200" dirty="0" smtClean="0"/>
              <a:t>refletida  </a:t>
            </a:r>
            <a:r>
              <a:rPr lang="pt-BR" sz="2200" dirty="0"/>
              <a:t>pelo  fio,  e  os  raios  extremos,  RA  e  RB,  que  definem  essa </a:t>
            </a:r>
            <a:r>
              <a:rPr lang="pt-BR" sz="2200" dirty="0" smtClean="0"/>
              <a:t>região</a:t>
            </a:r>
            <a:r>
              <a:rPr lang="pt-BR" sz="2200" dirty="0"/>
              <a:t>. </a:t>
            </a:r>
          </a:p>
        </p:txBody>
      </p:sp>
      <p:grpSp>
        <p:nvGrpSpPr>
          <p:cNvPr id="12" name="Grupo 11"/>
          <p:cNvGrpSpPr/>
          <p:nvPr/>
        </p:nvGrpSpPr>
        <p:grpSpPr>
          <a:xfrm>
            <a:off x="-2705100" y="-2724149"/>
            <a:ext cx="19431000" cy="10833798"/>
            <a:chOff x="2450960" y="2388562"/>
            <a:chExt cx="7874725" cy="4469438"/>
          </a:xfrm>
        </p:grpSpPr>
        <p:pic>
          <p:nvPicPr>
            <p:cNvPr id="13" name="Imagem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50960" y="2388562"/>
              <a:ext cx="7874725" cy="4469438"/>
            </a:xfrm>
            <a:prstGeom prst="rect">
              <a:avLst/>
            </a:prstGeom>
          </p:spPr>
        </p:pic>
        <p:cxnSp>
          <p:nvCxnSpPr>
            <p:cNvPr id="14" name="Conector reto 13"/>
            <p:cNvCxnSpPr/>
            <p:nvPr/>
          </p:nvCxnSpPr>
          <p:spPr>
            <a:xfrm flipH="1">
              <a:off x="6850966" y="5275385"/>
              <a:ext cx="1969477" cy="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>
            <a:xfrm flipH="1" flipV="1">
              <a:off x="4038600" y="4559300"/>
              <a:ext cx="2784232" cy="716085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 flipH="1" flipV="1">
              <a:off x="3619500" y="4622800"/>
              <a:ext cx="5172810" cy="652585"/>
            </a:xfrm>
            <a:prstGeom prst="line">
              <a:avLst/>
            </a:prstGeom>
            <a:ln w="28575">
              <a:solidFill>
                <a:srgbClr val="FFC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Elipse 18"/>
            <p:cNvSpPr/>
            <p:nvPr/>
          </p:nvSpPr>
          <p:spPr>
            <a:xfrm>
              <a:off x="4762500" y="4701442"/>
              <a:ext cx="127000" cy="127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4790672" y="4438133"/>
              <a:ext cx="357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P'</a:t>
              </a:r>
              <a:endParaRPr lang="pt-BR" dirty="0"/>
            </a:p>
          </p:txBody>
        </p:sp>
      </p:grpSp>
      <p:cxnSp>
        <p:nvCxnSpPr>
          <p:cNvPr id="7" name="Conector reto 6"/>
          <p:cNvCxnSpPr/>
          <p:nvPr/>
        </p:nvCxnSpPr>
        <p:spPr>
          <a:xfrm flipH="1">
            <a:off x="5625177" y="2745738"/>
            <a:ext cx="22745" cy="1129999"/>
          </a:xfrm>
          <a:prstGeom prst="line">
            <a:avLst/>
          </a:prstGeom>
          <a:ln w="152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5647922" y="398584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5673116" y="225904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9729240" y="4740795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RA</a:t>
            </a:r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9869782" y="267085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RB</a:t>
            </a:r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6740956" y="4532597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RA</a:t>
            </a:r>
            <a:endParaRPr lang="pt-BR" dirty="0"/>
          </a:p>
        </p:txBody>
      </p:sp>
      <p:cxnSp>
        <p:nvCxnSpPr>
          <p:cNvPr id="26" name="Conector reto 25"/>
          <p:cNvCxnSpPr/>
          <p:nvPr/>
        </p:nvCxnSpPr>
        <p:spPr>
          <a:xfrm flipH="1">
            <a:off x="8082558" y="4273433"/>
            <a:ext cx="4929137" cy="564196"/>
          </a:xfrm>
          <a:prstGeom prst="line">
            <a:avLst/>
          </a:prstGeom>
          <a:ln w="57150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 flipH="1" flipV="1">
            <a:off x="1342103" y="2360329"/>
            <a:ext cx="6809878" cy="2448589"/>
          </a:xfrm>
          <a:prstGeom prst="line">
            <a:avLst/>
          </a:prstGeom>
          <a:ln w="57150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 flipH="1" flipV="1">
            <a:off x="8126116" y="2496721"/>
            <a:ext cx="4885580" cy="1781707"/>
          </a:xfrm>
          <a:prstGeom prst="line">
            <a:avLst/>
          </a:prstGeom>
          <a:ln w="57150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 flipH="1">
            <a:off x="295429" y="2501786"/>
            <a:ext cx="7830687" cy="889859"/>
          </a:xfrm>
          <a:prstGeom prst="line">
            <a:avLst/>
          </a:prstGeom>
          <a:ln w="57150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/>
          <p:cNvSpPr txBox="1"/>
          <p:nvPr/>
        </p:nvSpPr>
        <p:spPr>
          <a:xfrm>
            <a:off x="6608868" y="2110144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RB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22654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104     #13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110" y="2747796"/>
            <a:ext cx="6429375" cy="3686175"/>
          </a:xfrm>
          <a:prstGeom prst="rect">
            <a:avLst/>
          </a:prstGeom>
        </p:spPr>
      </p:pic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838200" y="1956238"/>
            <a:ext cx="10515600" cy="1179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200" dirty="0"/>
              <a:t>c)  Esboce,  sobre  o  fotograma  K  da  figura  2,  a  região  em  que  a  luz proveniente do fio impressiona o filme, </a:t>
            </a:r>
            <a:r>
              <a:rPr lang="pt-BR" sz="2200" dirty="0" err="1"/>
              <a:t>hachurando-a</a:t>
            </a:r>
            <a:r>
              <a:rPr lang="pt-BR" sz="2200" dirty="0"/>
              <a:t>.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-415899" y="-1447800"/>
            <a:ext cx="14852598" cy="8281100"/>
            <a:chOff x="-2705100" y="-2724149"/>
            <a:chExt cx="19431000" cy="10833798"/>
          </a:xfrm>
        </p:grpSpPr>
        <p:grpSp>
          <p:nvGrpSpPr>
            <p:cNvPr id="26" name="Grupo 25"/>
            <p:cNvGrpSpPr/>
            <p:nvPr/>
          </p:nvGrpSpPr>
          <p:grpSpPr>
            <a:xfrm>
              <a:off x="-2705100" y="-2724149"/>
              <a:ext cx="19431000" cy="10833798"/>
              <a:chOff x="2450960" y="2388562"/>
              <a:chExt cx="7874725" cy="4469438"/>
            </a:xfrm>
          </p:grpSpPr>
          <p:pic>
            <p:nvPicPr>
              <p:cNvPr id="28" name="Imagem 2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50960" y="2388562"/>
                <a:ext cx="7874725" cy="4469438"/>
              </a:xfrm>
              <a:prstGeom prst="rect">
                <a:avLst/>
              </a:prstGeom>
            </p:spPr>
          </p:pic>
          <p:cxnSp>
            <p:nvCxnSpPr>
              <p:cNvPr id="30" name="Conector reto 29"/>
              <p:cNvCxnSpPr/>
              <p:nvPr/>
            </p:nvCxnSpPr>
            <p:spPr>
              <a:xfrm flipH="1">
                <a:off x="6850966" y="5275385"/>
                <a:ext cx="1969477" cy="0"/>
              </a:xfrm>
              <a:prstGeom prst="line">
                <a:avLst/>
              </a:prstGeom>
              <a:ln w="28575">
                <a:solidFill>
                  <a:srgbClr val="FF000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0"/>
              <p:cNvCxnSpPr/>
              <p:nvPr/>
            </p:nvCxnSpPr>
            <p:spPr>
              <a:xfrm flipH="1" flipV="1">
                <a:off x="4038600" y="4559300"/>
                <a:ext cx="2784232" cy="716085"/>
              </a:xfrm>
              <a:prstGeom prst="line">
                <a:avLst/>
              </a:prstGeom>
              <a:ln w="28575">
                <a:solidFill>
                  <a:srgbClr val="FF000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to 34"/>
              <p:cNvCxnSpPr/>
              <p:nvPr/>
            </p:nvCxnSpPr>
            <p:spPr>
              <a:xfrm flipH="1" flipV="1">
                <a:off x="3619500" y="4622800"/>
                <a:ext cx="5172810" cy="652585"/>
              </a:xfrm>
              <a:prstGeom prst="line">
                <a:avLst/>
              </a:prstGeom>
              <a:ln w="28575">
                <a:solidFill>
                  <a:srgbClr val="FFC00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Elipse 35"/>
              <p:cNvSpPr/>
              <p:nvPr/>
            </p:nvSpPr>
            <p:spPr>
              <a:xfrm>
                <a:off x="4762500" y="4701442"/>
                <a:ext cx="127000" cy="127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4790672" y="4438133"/>
                <a:ext cx="3577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 smtClean="0"/>
                  <a:t>P'</a:t>
                </a:r>
                <a:endParaRPr lang="pt-BR" dirty="0"/>
              </a:p>
            </p:txBody>
          </p:sp>
        </p:grpSp>
        <p:cxnSp>
          <p:nvCxnSpPr>
            <p:cNvPr id="38" name="Conector reto 37"/>
            <p:cNvCxnSpPr/>
            <p:nvPr/>
          </p:nvCxnSpPr>
          <p:spPr>
            <a:xfrm flipH="1">
              <a:off x="5625177" y="2745738"/>
              <a:ext cx="22745" cy="1129999"/>
            </a:xfrm>
            <a:prstGeom prst="line">
              <a:avLst/>
            </a:prstGeom>
            <a:ln w="152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CaixaDeTexto 38"/>
            <p:cNvSpPr txBox="1"/>
            <p:nvPr/>
          </p:nvSpPr>
          <p:spPr>
            <a:xfrm>
              <a:off x="5647922" y="3985843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A</a:t>
              </a:r>
              <a:endParaRPr lang="pt-BR" dirty="0"/>
            </a:p>
          </p:txBody>
        </p:sp>
        <p:sp>
          <p:nvSpPr>
            <p:cNvPr id="40" name="CaixaDeTexto 39"/>
            <p:cNvSpPr txBox="1"/>
            <p:nvPr/>
          </p:nvSpPr>
          <p:spPr>
            <a:xfrm>
              <a:off x="5673116" y="225904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B</a:t>
              </a:r>
              <a:endParaRPr lang="pt-BR" dirty="0"/>
            </a:p>
          </p:txBody>
        </p:sp>
        <p:sp>
          <p:nvSpPr>
            <p:cNvPr id="41" name="CaixaDeTexto 40"/>
            <p:cNvSpPr txBox="1"/>
            <p:nvPr/>
          </p:nvSpPr>
          <p:spPr>
            <a:xfrm>
              <a:off x="9729240" y="4740795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RA</a:t>
              </a:r>
              <a:endParaRPr lang="pt-BR" dirty="0"/>
            </a:p>
          </p:txBody>
        </p:sp>
        <p:sp>
          <p:nvSpPr>
            <p:cNvPr id="42" name="CaixaDeTexto 41"/>
            <p:cNvSpPr txBox="1"/>
            <p:nvPr/>
          </p:nvSpPr>
          <p:spPr>
            <a:xfrm>
              <a:off x="9869782" y="2670853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RB</a:t>
              </a:r>
              <a:endParaRPr lang="pt-BR" dirty="0"/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6740956" y="4532597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RA</a:t>
              </a:r>
              <a:endParaRPr lang="pt-BR" dirty="0"/>
            </a:p>
          </p:txBody>
        </p:sp>
        <p:cxnSp>
          <p:nvCxnSpPr>
            <p:cNvPr id="44" name="Conector reto 43"/>
            <p:cNvCxnSpPr/>
            <p:nvPr/>
          </p:nvCxnSpPr>
          <p:spPr>
            <a:xfrm flipH="1">
              <a:off x="8082558" y="4273433"/>
              <a:ext cx="4929137" cy="564196"/>
            </a:xfrm>
            <a:prstGeom prst="line">
              <a:avLst/>
            </a:prstGeom>
            <a:ln w="57150">
              <a:solidFill>
                <a:schemeClr val="accent6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to 44"/>
            <p:cNvCxnSpPr/>
            <p:nvPr/>
          </p:nvCxnSpPr>
          <p:spPr>
            <a:xfrm flipH="1" flipV="1">
              <a:off x="1342103" y="2360329"/>
              <a:ext cx="6809878" cy="2448589"/>
            </a:xfrm>
            <a:prstGeom prst="line">
              <a:avLst/>
            </a:prstGeom>
            <a:ln w="57150">
              <a:solidFill>
                <a:schemeClr val="accent6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to 45"/>
            <p:cNvCxnSpPr/>
            <p:nvPr/>
          </p:nvCxnSpPr>
          <p:spPr>
            <a:xfrm flipH="1" flipV="1">
              <a:off x="8126116" y="2496721"/>
              <a:ext cx="4885580" cy="1781707"/>
            </a:xfrm>
            <a:prstGeom prst="line">
              <a:avLst/>
            </a:prstGeom>
            <a:ln w="57150">
              <a:solidFill>
                <a:schemeClr val="accent6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to 46"/>
            <p:cNvCxnSpPr/>
            <p:nvPr/>
          </p:nvCxnSpPr>
          <p:spPr>
            <a:xfrm flipH="1">
              <a:off x="295429" y="2501786"/>
              <a:ext cx="7830687" cy="889859"/>
            </a:xfrm>
            <a:prstGeom prst="line">
              <a:avLst/>
            </a:prstGeom>
            <a:ln w="57150">
              <a:solidFill>
                <a:schemeClr val="accent6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CaixaDeTexto 47"/>
            <p:cNvSpPr txBox="1"/>
            <p:nvPr/>
          </p:nvSpPr>
          <p:spPr>
            <a:xfrm>
              <a:off x="6608868" y="2110144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RB</a:t>
              </a:r>
              <a:endParaRPr lang="pt-BR" dirty="0"/>
            </a:p>
          </p:txBody>
        </p:sp>
      </p:grpSp>
      <p:cxnSp>
        <p:nvCxnSpPr>
          <p:cNvPr id="27" name="Conector reto 26"/>
          <p:cNvCxnSpPr/>
          <p:nvPr/>
        </p:nvCxnSpPr>
        <p:spPr>
          <a:xfrm flipH="1">
            <a:off x="1341197" y="2733253"/>
            <a:ext cx="4647016" cy="0"/>
          </a:xfrm>
          <a:prstGeom prst="line">
            <a:avLst/>
          </a:prstGeom>
          <a:ln w="28575">
            <a:solidFill>
              <a:srgbClr val="92D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 flipH="1">
            <a:off x="1341197" y="3596998"/>
            <a:ext cx="4647016" cy="0"/>
          </a:xfrm>
          <a:prstGeom prst="line">
            <a:avLst/>
          </a:prstGeom>
          <a:ln w="28575">
            <a:solidFill>
              <a:srgbClr val="92D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1385071" y="2733253"/>
            <a:ext cx="0" cy="874291"/>
          </a:xfrm>
          <a:prstGeom prst="line">
            <a:avLst/>
          </a:prstGeom>
          <a:ln w="152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32"/>
          <p:cNvSpPr txBox="1"/>
          <p:nvPr/>
        </p:nvSpPr>
        <p:spPr>
          <a:xfrm>
            <a:off x="1061713" y="353990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1067355" y="231695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20914" y="2749100"/>
            <a:ext cx="1683657" cy="837353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36021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820050"/>
          </a:xfrm>
        </p:spPr>
        <p:txBody>
          <a:bodyPr>
            <a:normAutofit/>
          </a:bodyPr>
          <a:lstStyle/>
          <a:p>
            <a:r>
              <a:rPr lang="pt-BR" b="1" dirty="0" smtClean="0"/>
              <a:t>ESTUDO ANALÍTICO DAS LENTES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56914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/>
          <p:cNvSpPr/>
          <p:nvPr/>
        </p:nvSpPr>
        <p:spPr>
          <a:xfrm>
            <a:off x="800100" y="4095750"/>
            <a:ext cx="161925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pp 106     #24</a:t>
            </a:r>
            <a:endParaRPr lang="pt-BR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838200" y="1675716"/>
            <a:ext cx="10287000" cy="5182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dirty="0"/>
              <a:t>(</a:t>
            </a:r>
            <a:r>
              <a:rPr lang="pt-BR" dirty="0" smtClean="0"/>
              <a:t>PUC) </a:t>
            </a:r>
            <a:r>
              <a:rPr lang="pt-BR" dirty="0"/>
              <a:t>Uma  lente  convergente  de  2,00 </a:t>
            </a:r>
            <a:r>
              <a:rPr lang="pt-BR" dirty="0" smtClean="0"/>
              <a:t>dioptrias (popularmente </a:t>
            </a:r>
            <a:r>
              <a:rPr lang="pt-BR" dirty="0"/>
              <a:t>2,00 "graus") tem distância focal de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a</a:t>
            </a:r>
            <a:r>
              <a:rPr lang="pt-BR" dirty="0"/>
              <a:t>) 500 cm </a:t>
            </a:r>
          </a:p>
          <a:p>
            <a:pPr marL="0" indent="0" algn="just">
              <a:buNone/>
            </a:pPr>
            <a:r>
              <a:rPr lang="pt-BR" dirty="0"/>
              <a:t>b) 200 cm </a:t>
            </a:r>
          </a:p>
          <a:p>
            <a:pPr marL="0" indent="0" algn="just">
              <a:buNone/>
            </a:pPr>
            <a:r>
              <a:rPr lang="pt-BR" dirty="0"/>
              <a:t>c) 100 cm </a:t>
            </a:r>
          </a:p>
          <a:p>
            <a:pPr marL="0" indent="0" algn="just">
              <a:buNone/>
            </a:pPr>
            <a:r>
              <a:rPr lang="pt-BR" dirty="0"/>
              <a:t>d) 50 cm </a:t>
            </a:r>
          </a:p>
          <a:p>
            <a:pPr marL="0" indent="0" algn="just">
              <a:buNone/>
            </a:pPr>
            <a:r>
              <a:rPr lang="pt-BR" dirty="0"/>
              <a:t>e) 20 cm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800100" y="4552950"/>
            <a:ext cx="161925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800100" y="4095750"/>
            <a:ext cx="161925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800100" y="4095750"/>
            <a:ext cx="0" cy="4572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2419350" y="4095750"/>
            <a:ext cx="0" cy="4572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4909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38848" y="2934606"/>
            <a:ext cx="161925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>
            <a:off x="538848" y="3391806"/>
            <a:ext cx="161925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538848" y="2934606"/>
            <a:ext cx="161925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538848" y="2934606"/>
            <a:ext cx="0" cy="4572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2158098" y="2934606"/>
            <a:ext cx="0" cy="4572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pp 106     #23</a:t>
            </a:r>
            <a:endParaRPr lang="pt-BR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838200" y="1675716"/>
            <a:ext cx="10287000" cy="5182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dirty="0"/>
              <a:t>(</a:t>
            </a:r>
            <a:r>
              <a:rPr lang="pt-BR" dirty="0" smtClean="0"/>
              <a:t>PUC) </a:t>
            </a:r>
            <a:r>
              <a:rPr lang="pt-BR" dirty="0"/>
              <a:t>Um objeto é colocado a uma distância de 12 cm </a:t>
            </a:r>
            <a:r>
              <a:rPr lang="pt-BR" dirty="0" smtClean="0"/>
              <a:t>de  </a:t>
            </a:r>
            <a:r>
              <a:rPr lang="pt-BR" dirty="0"/>
              <a:t>uma  lente  delgada  convergente,  de  8 cm  de  distância  focal.  A </a:t>
            </a:r>
            <a:r>
              <a:rPr lang="pt-BR" dirty="0" smtClean="0"/>
              <a:t>distância</a:t>
            </a:r>
            <a:r>
              <a:rPr lang="pt-BR" dirty="0"/>
              <a:t>, em centímetros, da imagem formada em relação à lente é: </a:t>
            </a:r>
          </a:p>
          <a:p>
            <a:pPr marL="0" indent="0" algn="just">
              <a:buNone/>
            </a:pPr>
            <a:r>
              <a:rPr lang="pt-BR" dirty="0"/>
              <a:t>a) 24 </a:t>
            </a:r>
          </a:p>
          <a:p>
            <a:pPr marL="0" indent="0" algn="just">
              <a:buNone/>
            </a:pPr>
            <a:r>
              <a:rPr lang="pt-BR" dirty="0"/>
              <a:t>b) 20 </a:t>
            </a:r>
          </a:p>
          <a:p>
            <a:pPr marL="0" indent="0" algn="just">
              <a:buNone/>
            </a:pPr>
            <a:r>
              <a:rPr lang="pt-BR" dirty="0"/>
              <a:t>c) 12 </a:t>
            </a:r>
          </a:p>
          <a:p>
            <a:pPr marL="0" indent="0" algn="just">
              <a:buNone/>
            </a:pPr>
            <a:r>
              <a:rPr lang="pt-BR" dirty="0"/>
              <a:t>d) 8 </a:t>
            </a:r>
          </a:p>
          <a:p>
            <a:pPr marL="0" indent="0" algn="just">
              <a:buNone/>
            </a:pPr>
            <a:r>
              <a:rPr lang="pt-BR" dirty="0"/>
              <a:t>e) 4 </a:t>
            </a:r>
          </a:p>
        </p:txBody>
      </p:sp>
    </p:spTree>
    <p:extLst>
      <p:ext uri="{BB962C8B-B14F-4D97-AF65-F5344CB8AC3E}">
        <p14:creationId xmlns:p14="http://schemas.microsoft.com/office/powerpoint/2010/main" val="34027463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582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EXERCÍCIOS  LENTES ESFÉRICAS</vt:lpstr>
      <vt:lpstr>ESTUDO GEOMÉTRICO DAS LENTES</vt:lpstr>
      <vt:lpstr>pp 104     #13</vt:lpstr>
      <vt:lpstr>pp 104     #13</vt:lpstr>
      <vt:lpstr>pp 104     #13</vt:lpstr>
      <vt:lpstr>pp 104     #13</vt:lpstr>
      <vt:lpstr>ESTUDO ANALÍTICO DAS LENTES</vt:lpstr>
      <vt:lpstr>pp 106     #24</vt:lpstr>
      <vt:lpstr>pp 106     #23</vt:lpstr>
      <vt:lpstr>pp 107     #37</vt:lpstr>
      <vt:lpstr>pp 107     #40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EXERCÍCIOS EQUAÇÃO DOS FABRICANTES DE LENTES</dc:title>
  <dc:creator>Danilo</dc:creator>
  <cp:lastModifiedBy>DaniloLima</cp:lastModifiedBy>
  <cp:revision>66</cp:revision>
  <dcterms:created xsi:type="dcterms:W3CDTF">2018-04-21T17:52:50Z</dcterms:created>
  <dcterms:modified xsi:type="dcterms:W3CDTF">2019-05-28T16:05:42Z</dcterms:modified>
</cp:coreProperties>
</file>